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8" r:id="rId2"/>
    <p:sldId id="259" r:id="rId3"/>
    <p:sldId id="280" r:id="rId4"/>
    <p:sldId id="290" r:id="rId5"/>
    <p:sldId id="286" r:id="rId6"/>
    <p:sldId id="264" r:id="rId7"/>
    <p:sldId id="287" r:id="rId8"/>
    <p:sldId id="278" r:id="rId9"/>
    <p:sldId id="284" r:id="rId10"/>
    <p:sldId id="285" r:id="rId11"/>
    <p:sldId id="283" r:id="rId12"/>
    <p:sldId id="273" r:id="rId13"/>
    <p:sldId id="267" r:id="rId14"/>
    <p:sldId id="270" r:id="rId15"/>
    <p:sldId id="289" r:id="rId16"/>
    <p:sldId id="288"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2C26B544-E0B0-47BF-9BAA-C52D9727A0F3}">
          <p14:sldIdLst>
            <p14:sldId id="258"/>
            <p14:sldId id="259"/>
            <p14:sldId id="280"/>
            <p14:sldId id="286"/>
            <p14:sldId id="264"/>
            <p14:sldId id="287"/>
            <p14:sldId id="278"/>
            <p14:sldId id="284"/>
            <p14:sldId id="285"/>
            <p14:sldId id="283"/>
            <p14:sldId id="273"/>
            <p14:sldId id="267"/>
            <p14:sldId id="265"/>
            <p14:sldId id="266"/>
            <p14:sldId id="281"/>
            <p14:sldId id="256"/>
            <p14:sldId id="270"/>
            <p14:sldId id="27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4" autoAdjust="0"/>
    <p:restoredTop sz="91577" autoAdjust="0"/>
  </p:normalViewPr>
  <p:slideViewPr>
    <p:cSldViewPr>
      <p:cViewPr>
        <p:scale>
          <a:sx n="62" d="100"/>
          <a:sy n="62" d="100"/>
        </p:scale>
        <p:origin x="-1362"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9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B2C42-92E1-4348-B9E1-6EF7465C7CE5}" type="datetimeFigureOut">
              <a:rPr lang="en-US" smtClean="0"/>
              <a:pPr/>
              <a:t>7/12/2012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D28855-229A-4589-A498-8CC533CAD336}" type="slidenum">
              <a:rPr lang="en-US" smtClean="0"/>
              <a:pPr/>
              <a:t>‹#›</a:t>
            </a:fld>
            <a:endParaRPr lang="en-US"/>
          </a:p>
        </p:txBody>
      </p:sp>
    </p:spTree>
    <p:extLst>
      <p:ext uri="{BB962C8B-B14F-4D97-AF65-F5344CB8AC3E}">
        <p14:creationId xmlns:p14="http://schemas.microsoft.com/office/powerpoint/2010/main" xmlns="" val="176709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Before we dive into the carbonate</a:t>
            </a:r>
            <a:r>
              <a:rPr lang="en-US" baseline="0" dirty="0" smtClean="0"/>
              <a:t> chemistry data, I’d like to bring you up to speed on the Florida Reef Tract. Here is a very coarse benthic map from 2005.  What they define as ‘coral’ or reef habitat is this red line.  All this green is </a:t>
            </a:r>
            <a:r>
              <a:rPr lang="en-US" baseline="0" dirty="0" err="1" smtClean="0"/>
              <a:t>seagrass</a:t>
            </a:r>
            <a:r>
              <a:rPr lang="en-US" baseline="0" dirty="0" smtClean="0"/>
              <a:t>.  What this map doesn’t show well are the inshore patch reefs that dot the upper and lower keys in between this offshore red line and mainland keys.  </a:t>
            </a:r>
          </a:p>
          <a:p>
            <a:r>
              <a:rPr lang="en-US" baseline="0" dirty="0" smtClean="0"/>
              <a:t>CLICK</a:t>
            </a:r>
          </a:p>
          <a:p>
            <a:r>
              <a:rPr lang="en-US" baseline="0" dirty="0" smtClean="0"/>
              <a:t>The Keys have been pretty well studied and the coral reefs are well documented.  The best developed reefs are offshore of the upper Florida Keys, off Key Largo here.  There are also some very well developed reefs offshore of the lower Keys.  </a:t>
            </a:r>
            <a:r>
              <a:rPr lang="en-US" baseline="0" dirty="0" err="1" smtClean="0"/>
              <a:t>Looe</a:t>
            </a:r>
            <a:r>
              <a:rPr lang="en-US" baseline="0" dirty="0" smtClean="0"/>
              <a:t> Key sits here and is probably the most visually spectacular reef in the entire Florida Keys.  The </a:t>
            </a:r>
            <a:r>
              <a:rPr lang="en-US" baseline="0" dirty="0" err="1" smtClean="0"/>
              <a:t>tortugas</a:t>
            </a:r>
            <a:r>
              <a:rPr lang="en-US" baseline="0" dirty="0" smtClean="0"/>
              <a:t> also have good reef development.  In the middle Keys, reef development is extremely poor.  This was ‘coined’ the inimical reef hypothesis by Bob Ginsburg and Gene Shinn – the idea here being the exchange of ‘inimical waters’ from Florida Bay through the wide channels in the middle Florida Keys is responsible for the poor development of reefs offshore. </a:t>
            </a:r>
          </a:p>
          <a:p>
            <a:r>
              <a:rPr lang="en-US" baseline="0" dirty="0" smtClean="0"/>
              <a:t>CLICK</a:t>
            </a:r>
          </a:p>
          <a:p>
            <a:r>
              <a:rPr lang="en-US" baseline="0" dirty="0" smtClean="0"/>
              <a:t>Over the past 30 years, the FRT has undergone a pretty well publicized decline.  </a:t>
            </a:r>
          </a:p>
          <a:p>
            <a:r>
              <a:rPr lang="en-US" baseline="0" dirty="0" smtClean="0"/>
              <a:t>CLICK</a:t>
            </a:r>
          </a:p>
          <a:p>
            <a:r>
              <a:rPr lang="en-US" baseline="0" dirty="0" smtClean="0"/>
              <a:t>Coral cover has declined pretty severely and averages about 5% on these reefs here in red.  This is not true, however, on the inshore patch reefs.  Here coral cover can be very high and averages about 25%.  </a:t>
            </a:r>
          </a:p>
          <a:p>
            <a:r>
              <a:rPr lang="en-US" baseline="0" dirty="0" smtClean="0"/>
              <a:t>CLICK</a:t>
            </a:r>
          </a:p>
          <a:p>
            <a:r>
              <a:rPr lang="en-US" baseline="0" dirty="0" smtClean="0"/>
              <a:t>My </a:t>
            </a:r>
            <a:r>
              <a:rPr lang="en-US" baseline="0" dirty="0" err="1" smtClean="0"/>
              <a:t>colleage</a:t>
            </a:r>
            <a:r>
              <a:rPr lang="en-US" baseline="0" dirty="0" smtClean="0"/>
              <a:t> Diego </a:t>
            </a:r>
            <a:r>
              <a:rPr lang="en-US" baseline="0" dirty="0" err="1" smtClean="0"/>
              <a:t>Lirman</a:t>
            </a:r>
            <a:r>
              <a:rPr lang="en-US" baseline="0" dirty="0" smtClean="0"/>
              <a:t> did an excellent study where he showed that coral cover decreases significantly with distance from shore.</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a snapshot</a:t>
            </a:r>
            <a:r>
              <a:rPr lang="en-US" sz="1200" kern="1200" baseline="0" dirty="0" smtClean="0">
                <a:solidFill>
                  <a:schemeClr val="tx1"/>
                </a:solidFill>
                <a:effectLst/>
                <a:latin typeface="+mn-lt"/>
                <a:ea typeface="+mn-ea"/>
                <a:cs typeface="+mn-cs"/>
              </a:rPr>
              <a:t> of the spatial variability in carbonate chemistry for the Florida Reef Tract.  These are data from April 2011 where water samples were collected and analyzed for dissolved inorganic carbon (or Total CO2) and total alkalinity.  With these data and temperature and salinity, pCO2 and the saturation state of aragonite were calculated.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What you’ll notice is that i</a:t>
            </a:r>
            <a:r>
              <a:rPr lang="en-US" sz="1200" kern="1200" dirty="0" smtClean="0">
                <a:solidFill>
                  <a:schemeClr val="tx1"/>
                </a:solidFill>
                <a:effectLst/>
                <a:latin typeface="+mn-lt"/>
                <a:ea typeface="+mn-ea"/>
                <a:cs typeface="+mn-cs"/>
              </a:rPr>
              <a:t>nshore waters are depleted in both TCO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and TA relative to offshore. The depletion of TCO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is sufficient to elevate the</a:t>
            </a:r>
            <a:r>
              <a:rPr lang="en-US" sz="1200" kern="1200" baseline="0" dirty="0" smtClean="0">
                <a:solidFill>
                  <a:schemeClr val="tx1"/>
                </a:solidFill>
                <a:effectLst/>
                <a:latin typeface="+mn-lt"/>
                <a:ea typeface="+mn-ea"/>
                <a:cs typeface="+mn-cs"/>
              </a:rPr>
              <a:t> aragonite saturation state </a:t>
            </a:r>
            <a:r>
              <a:rPr lang="en-US" sz="1200" kern="1200" dirty="0" smtClean="0">
                <a:solidFill>
                  <a:schemeClr val="tx1"/>
                </a:solidFill>
                <a:effectLst/>
                <a:latin typeface="+mn-lt"/>
                <a:ea typeface="+mn-ea"/>
                <a:cs typeface="+mn-cs"/>
              </a:rPr>
              <a:t>values significantly as you go</a:t>
            </a:r>
            <a:r>
              <a:rPr lang="en-US" sz="1200" kern="1200" baseline="0" dirty="0" smtClean="0">
                <a:solidFill>
                  <a:schemeClr val="tx1"/>
                </a:solidFill>
                <a:effectLst/>
                <a:latin typeface="+mn-lt"/>
                <a:ea typeface="+mn-ea"/>
                <a:cs typeface="+mn-cs"/>
              </a:rPr>
              <a:t> closer to shore </a:t>
            </a:r>
            <a:r>
              <a:rPr lang="en-US" sz="1200" kern="1200" dirty="0" smtClean="0">
                <a:solidFill>
                  <a:schemeClr val="tx1"/>
                </a:solidFill>
                <a:effectLst/>
                <a:latin typeface="+mn-lt"/>
                <a:ea typeface="+mn-ea"/>
                <a:cs typeface="+mn-cs"/>
              </a:rPr>
              <a:t>relative to offshore at all sites.  The</a:t>
            </a:r>
            <a:r>
              <a:rPr lang="en-US" sz="1200" kern="1200" baseline="0" dirty="0" smtClean="0">
                <a:solidFill>
                  <a:schemeClr val="tx1"/>
                </a:solidFill>
                <a:effectLst/>
                <a:latin typeface="+mn-lt"/>
                <a:ea typeface="+mn-ea"/>
                <a:cs typeface="+mn-cs"/>
              </a:rPr>
              <a:t> highest saturation state values occur in the upper Keys.</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5</a:t>
            </a:fld>
            <a:endParaRPr lang="en-US"/>
          </a:p>
        </p:txBody>
      </p:sp>
    </p:spTree>
    <p:extLst>
      <p:ext uri="{BB962C8B-B14F-4D97-AF65-F5344CB8AC3E}">
        <p14:creationId xmlns:p14="http://schemas.microsoft.com/office/powerpoint/2010/main" xmlns="" val="2131446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Late Fall, </a:t>
            </a:r>
            <a:r>
              <a:rPr lang="en-US" dirty="0" smtClean="0"/>
              <a:t>the</a:t>
            </a:r>
            <a:r>
              <a:rPr lang="en-US" baseline="0" dirty="0" smtClean="0"/>
              <a:t> trend we saw in Spring is reversed.</a:t>
            </a:r>
            <a:r>
              <a:rPr lang="en-US" sz="1200" kern="1200" dirty="0" smtClean="0">
                <a:solidFill>
                  <a:schemeClr val="tx1"/>
                </a:solidFill>
                <a:effectLst/>
                <a:latin typeface="+mn-lt"/>
                <a:ea typeface="+mn-ea"/>
                <a:cs typeface="+mn-cs"/>
              </a:rPr>
              <a:t> The increase of inshore TCO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in autumn depresses aragonite</a:t>
            </a:r>
            <a:r>
              <a:rPr lang="en-US" sz="1200" kern="1200" baseline="0" dirty="0" smtClean="0">
                <a:solidFill>
                  <a:schemeClr val="tx1"/>
                </a:solidFill>
                <a:effectLst/>
                <a:latin typeface="+mn-lt"/>
                <a:ea typeface="+mn-ea"/>
                <a:cs typeface="+mn-cs"/>
              </a:rPr>
              <a:t> saturation state </a:t>
            </a:r>
            <a:r>
              <a:rPr lang="en-US" sz="1200" kern="1200" dirty="0" smtClean="0">
                <a:solidFill>
                  <a:schemeClr val="tx1"/>
                </a:solidFill>
                <a:effectLst/>
                <a:latin typeface="+mn-lt"/>
                <a:ea typeface="+mn-ea"/>
                <a:cs typeface="+mn-cs"/>
              </a:rPr>
              <a:t>relative to offshore,</a:t>
            </a:r>
            <a:r>
              <a:rPr lang="en-US" baseline="0" dirty="0" smtClean="0"/>
              <a:t> such that pCO2 increases and aragonite saturation state decreases closer to shore.  These observations are interesting, but lead us to more question.  For instance, what is the net magnitude and direction of this gradient – put simply, do inshore sites experience higher or lower saturation states overall when you consider the entire seasonal cycle?</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To</a:t>
            </a:r>
            <a:r>
              <a:rPr lang="en-US" sz="1200" b="0" kern="1200" baseline="0" dirty="0" smtClean="0">
                <a:solidFill>
                  <a:schemeClr val="tx1"/>
                </a:solidFill>
                <a:effectLst/>
                <a:latin typeface="+mn-lt"/>
                <a:ea typeface="+mn-ea"/>
                <a:cs typeface="+mn-cs"/>
              </a:rPr>
              <a:t> address this question, we undertook carefully stratified sampling the carbonate chemistry at paired inshore and offshore sites in the upper, middle, and lower Florida Reef Tract across all seasons over 3 years.  Here we have the mean gradient for the four carbonate parameters across all seasons by the upper, middle, and lower </a:t>
            </a:r>
            <a:r>
              <a:rPr lang="en-US" sz="1200" b="0" kern="1200" baseline="0" dirty="0" err="1" smtClean="0">
                <a:solidFill>
                  <a:schemeClr val="tx1"/>
                </a:solidFill>
                <a:effectLst/>
                <a:latin typeface="+mn-lt"/>
                <a:ea typeface="+mn-ea"/>
                <a:cs typeface="+mn-cs"/>
              </a:rPr>
              <a:t>florida</a:t>
            </a:r>
            <a:r>
              <a:rPr lang="en-US" sz="1200" b="0" kern="1200" baseline="0" dirty="0" smtClean="0">
                <a:solidFill>
                  <a:schemeClr val="tx1"/>
                </a:solidFill>
                <a:effectLst/>
                <a:latin typeface="+mn-lt"/>
                <a:ea typeface="+mn-ea"/>
                <a:cs typeface="+mn-cs"/>
              </a:rPr>
              <a:t> Reef tract.  </a:t>
            </a:r>
            <a:r>
              <a:rPr lang="en-US" sz="1200" kern="1200" dirty="0" smtClean="0">
                <a:solidFill>
                  <a:schemeClr val="tx1"/>
                </a:solidFill>
                <a:effectLst/>
                <a:latin typeface="+mn-lt"/>
                <a:ea typeface="+mn-ea"/>
                <a:cs typeface="+mn-cs"/>
              </a:rPr>
              <a:t>The delta value here is the difference between inshore and offshore values of (A) salinity</a:t>
            </a:r>
            <a:r>
              <a:rPr lang="en-US" sz="1200" kern="1200" baseline="0" dirty="0" smtClean="0">
                <a:solidFill>
                  <a:schemeClr val="tx1"/>
                </a:solidFill>
                <a:effectLst/>
                <a:latin typeface="+mn-lt"/>
                <a:ea typeface="+mn-ea"/>
                <a:cs typeface="+mn-cs"/>
              </a:rPr>
              <a:t> normalized TCO2, (</a:t>
            </a:r>
            <a:r>
              <a:rPr lang="en-US" sz="1200" kern="1200" dirty="0" smtClean="0">
                <a:solidFill>
                  <a:schemeClr val="tx1"/>
                </a:solidFill>
                <a:effectLst/>
                <a:latin typeface="+mn-lt"/>
                <a:ea typeface="+mn-ea"/>
                <a:cs typeface="+mn-cs"/>
              </a:rPr>
              <a:t>nTCO</a:t>
            </a:r>
            <a:r>
              <a:rPr lang="en-US" sz="1200" kern="1200" baseline="-250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(B) salinity normalized alkalinity (</a:t>
            </a:r>
            <a:r>
              <a:rPr lang="en-US" sz="1200" kern="1200" dirty="0" err="1" smtClean="0">
                <a:solidFill>
                  <a:schemeClr val="tx1"/>
                </a:solidFill>
                <a:effectLst/>
                <a:latin typeface="+mn-lt"/>
                <a:ea typeface="+mn-ea"/>
                <a:cs typeface="+mn-cs"/>
              </a:rPr>
              <a:t>nTA</a:t>
            </a:r>
            <a:r>
              <a:rPr lang="en-US" sz="1200" kern="1200" dirty="0" smtClean="0">
                <a:solidFill>
                  <a:schemeClr val="tx1"/>
                </a:solidFill>
                <a:effectLst/>
                <a:latin typeface="+mn-lt"/>
                <a:ea typeface="+mn-ea"/>
                <a:cs typeface="+mn-cs"/>
              </a:rPr>
              <a:t>), (C) pCO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and (D) aragonite</a:t>
            </a:r>
            <a:r>
              <a:rPr lang="en-US" sz="1200" kern="1200" baseline="0" dirty="0" smtClean="0">
                <a:solidFill>
                  <a:schemeClr val="tx1"/>
                </a:solidFill>
                <a:effectLst/>
                <a:latin typeface="+mn-lt"/>
                <a:ea typeface="+mn-ea"/>
                <a:cs typeface="+mn-cs"/>
              </a:rPr>
              <a:t> saturation state</a:t>
            </a:r>
            <a:r>
              <a:rPr lang="en-US" sz="1200" kern="1200" baseline="-25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the upper, middle, and lower Keys plotted by season. The UK had the greatest magnitude of delta aragonite</a:t>
            </a:r>
            <a:r>
              <a:rPr lang="en-US" sz="1200" kern="1200" baseline="0" dirty="0" smtClean="0">
                <a:solidFill>
                  <a:schemeClr val="tx1"/>
                </a:solidFill>
                <a:effectLst/>
                <a:latin typeface="+mn-lt"/>
                <a:ea typeface="+mn-ea"/>
                <a:cs typeface="+mn-cs"/>
              </a:rPr>
              <a:t> saturation</a:t>
            </a:r>
            <a:r>
              <a:rPr lang="en-US" sz="1200" kern="1200" dirty="0" smtClean="0">
                <a:solidFill>
                  <a:schemeClr val="tx1"/>
                </a:solidFill>
                <a:effectLst/>
                <a:latin typeface="+mn-lt"/>
                <a:ea typeface="+mn-ea"/>
                <a:cs typeface="+mn-cs"/>
              </a:rPr>
              <a:t>, due primarily to very high inshore saturation state values in spring ---</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mean aragonite</a:t>
            </a:r>
            <a:r>
              <a:rPr lang="en-US" sz="1200" kern="1200" baseline="0" dirty="0" smtClean="0">
                <a:solidFill>
                  <a:schemeClr val="tx1"/>
                </a:solidFill>
                <a:effectLst/>
                <a:latin typeface="+mn-lt"/>
                <a:ea typeface="+mn-ea"/>
                <a:cs typeface="+mn-cs"/>
              </a:rPr>
              <a:t> saturation state for the UK inshore site was</a:t>
            </a:r>
            <a:r>
              <a:rPr lang="en-US" sz="1200" kern="1200" dirty="0" smtClean="0">
                <a:solidFill>
                  <a:schemeClr val="tx1"/>
                </a:solidFill>
                <a:effectLst/>
                <a:latin typeface="+mn-lt"/>
                <a:ea typeface="+mn-ea"/>
                <a:cs typeface="+mn-cs"/>
              </a:rPr>
              <a:t> 4.69,</a:t>
            </a:r>
            <a:r>
              <a:rPr lang="en-US" sz="1200" kern="1200" baseline="0" dirty="0" smtClean="0">
                <a:solidFill>
                  <a:schemeClr val="tx1"/>
                </a:solidFill>
                <a:effectLst/>
                <a:latin typeface="+mn-lt"/>
                <a:ea typeface="+mn-ea"/>
                <a:cs typeface="+mn-cs"/>
              </a:rPr>
              <a:t> which is greater than the tropical average during preindustrial times</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determine the net effect across all seasons,</a:t>
            </a:r>
            <a:r>
              <a:rPr lang="en-US" sz="1200" kern="1200" baseline="0" dirty="0" smtClean="0">
                <a:solidFill>
                  <a:schemeClr val="tx1"/>
                </a:solidFill>
                <a:effectLst/>
                <a:latin typeface="+mn-lt"/>
                <a:ea typeface="+mn-ea"/>
                <a:cs typeface="+mn-cs"/>
              </a:rPr>
              <a:t> we took the sum of the mean delta values by season, and this is represented by Sigma.  Negative values mean that overall, values are lower inshore, whereas positive  values indicate overall values are greater inshore and vice versa.  What we see is that there is a net drawdown in TCO2 and TA and pCO2 for all sites.  T</a:t>
            </a:r>
            <a:r>
              <a:rPr lang="en-US" sz="1200" kern="1200" dirty="0" smtClean="0">
                <a:solidFill>
                  <a:schemeClr val="tx1"/>
                </a:solidFill>
                <a:effectLst/>
                <a:latin typeface="+mn-lt"/>
                <a:ea typeface="+mn-ea"/>
                <a:cs typeface="+mn-cs"/>
              </a:rPr>
              <a:t>he increase of inshore aragonite</a:t>
            </a:r>
            <a:r>
              <a:rPr lang="en-US" sz="1200" kern="1200" baseline="0" dirty="0" smtClean="0">
                <a:solidFill>
                  <a:schemeClr val="tx1"/>
                </a:solidFill>
                <a:effectLst/>
                <a:latin typeface="+mn-lt"/>
                <a:ea typeface="+mn-ea"/>
                <a:cs typeface="+mn-cs"/>
              </a:rPr>
              <a:t> saturation</a:t>
            </a:r>
            <a:r>
              <a:rPr lang="en-US" sz="1200" kern="1200" baseline="-25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during the spring and summer is greater than its depression during  autumn for both the UK and MK.    </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7</a:t>
            </a:fld>
            <a:endParaRPr lang="en-US"/>
          </a:p>
        </p:txBody>
      </p:sp>
    </p:spTree>
    <p:extLst>
      <p:ext uri="{BB962C8B-B14F-4D97-AF65-F5344CB8AC3E}">
        <p14:creationId xmlns:p14="http://schemas.microsoft.com/office/powerpoint/2010/main" xmlns="" val="2864940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is causing</a:t>
            </a:r>
            <a:r>
              <a:rPr lang="en-US" baseline="0" dirty="0" smtClean="0"/>
              <a:t> this trend?  When you dig into the carbonate chemistry, the large elevation in saturation state is due to large declines in total CO2, thus this suggests this is primarily a result of primary production.  As you go from the offshore reef tract to shore, </a:t>
            </a:r>
            <a:r>
              <a:rPr lang="en-US" baseline="0" dirty="0" err="1" smtClean="0"/>
              <a:t>seagrasses</a:t>
            </a:r>
            <a:r>
              <a:rPr lang="en-US" baseline="0" dirty="0" smtClean="0"/>
              <a:t> are the dominant benthic type.  </a:t>
            </a:r>
          </a:p>
          <a:p>
            <a:r>
              <a:rPr lang="en-US" baseline="0" dirty="0" smtClean="0"/>
              <a:t>-CLICK-</a:t>
            </a:r>
          </a:p>
          <a:p>
            <a:r>
              <a:rPr lang="en-US" baseline="0" dirty="0" smtClean="0"/>
              <a:t>Likewise, the dominant species of </a:t>
            </a:r>
            <a:r>
              <a:rPr lang="en-US" baseline="0" dirty="0" err="1" smtClean="0"/>
              <a:t>seagrass</a:t>
            </a:r>
            <a:r>
              <a:rPr lang="en-US" baseline="0" dirty="0" smtClean="0"/>
              <a:t>, </a:t>
            </a:r>
            <a:r>
              <a:rPr lang="en-US" i="1" baseline="0" dirty="0" err="1" smtClean="0"/>
              <a:t>Thalassia</a:t>
            </a:r>
            <a:r>
              <a:rPr lang="en-US" i="1" baseline="0" dirty="0" smtClean="0"/>
              <a:t> </a:t>
            </a:r>
            <a:r>
              <a:rPr lang="en-US" i="1" baseline="0" dirty="0" err="1" smtClean="0"/>
              <a:t>testudinum</a:t>
            </a:r>
            <a:r>
              <a:rPr lang="en-US" i="0" baseline="0" dirty="0" smtClean="0"/>
              <a:t>, or turtle grass reach their peak standing crop and abundance in June, and their peak productivity in July.  Minimum values for these occur in January.  </a:t>
            </a:r>
          </a:p>
          <a:p>
            <a:r>
              <a:rPr lang="en-US" i="0" baseline="0" dirty="0" smtClean="0"/>
              <a:t>CLICK</a:t>
            </a:r>
          </a:p>
          <a:p>
            <a:r>
              <a:rPr lang="en-US" i="0" baseline="0" dirty="0" smtClean="0"/>
              <a:t>This same trend occurs in </a:t>
            </a:r>
            <a:r>
              <a:rPr lang="en-US" i="0" baseline="0" dirty="0" err="1" smtClean="0"/>
              <a:t>macroalgae</a:t>
            </a:r>
            <a:r>
              <a:rPr lang="en-US" i="0" baseline="0" dirty="0" smtClean="0"/>
              <a:t> in the Florida Keys, where they increase in abundance from the spring to summer, peaking in July, and then decline to a minimum in January/February.</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recently established a climate monitoring site and deployed a MAPCO2 buoy at one of these inshore patch reefs in the Florida Keys.  The MapCO2 buoy measures the mole fraction or concentration of CO2 in both seawater and the atmosphere every three hours.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Mole</a:t>
            </a:r>
            <a:r>
              <a:rPr lang="en-US" baseline="0" dirty="0" smtClean="0"/>
              <a:t> Fraction of CO2 in air and water (similar to pCO2).  Light blue line is CO2 in atmosphere, a little less than 400 </a:t>
            </a:r>
            <a:r>
              <a:rPr lang="en-US" baseline="0" dirty="0" err="1" smtClean="0"/>
              <a:t>micrmol</a:t>
            </a:r>
            <a:r>
              <a:rPr lang="en-US" baseline="0" dirty="0" smtClean="0"/>
              <a:t> per mol.  Dark blue is CO2 in seawater.  This is confirmation of the strong drawdown of CO2 at these inshore sites.  This also shows that this drawdown in pCO2 persists across the entire diurnal cycle and isn’t erased at night when photosynthesis is shut off.  </a:t>
            </a:r>
            <a:endParaRPr lang="en-US" dirty="0" smtClean="0"/>
          </a:p>
          <a:p>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9</a:t>
            </a:fld>
            <a:endParaRPr lang="en-US"/>
          </a:p>
        </p:txBody>
      </p:sp>
    </p:spTree>
    <p:extLst>
      <p:ext uri="{BB962C8B-B14F-4D97-AF65-F5344CB8AC3E}">
        <p14:creationId xmlns:p14="http://schemas.microsoft.com/office/powerpoint/2010/main" xmlns="" val="3125150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a:t>
            </a:r>
            <a:r>
              <a:rPr lang="en-US" baseline="0" dirty="0" smtClean="0"/>
              <a:t> deployed </a:t>
            </a:r>
            <a:r>
              <a:rPr lang="en-US" baseline="0" dirty="0" err="1" smtClean="0"/>
              <a:t>SeaFET</a:t>
            </a:r>
            <a:r>
              <a:rPr lang="en-US" baseline="0" dirty="0" smtClean="0"/>
              <a:t> pH sensors to explore the diurnal </a:t>
            </a:r>
            <a:r>
              <a:rPr lang="en-US" baseline="0" dirty="0" err="1" smtClean="0"/>
              <a:t>varability</a:t>
            </a:r>
            <a:r>
              <a:rPr lang="en-US" baseline="0" dirty="0" smtClean="0"/>
              <a:t> in pH at the upper Keys inshore and offshore reef site.  </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10</a:t>
            </a:fld>
            <a:endParaRPr lang="en-US"/>
          </a:p>
        </p:txBody>
      </p:sp>
    </p:spTree>
    <p:extLst>
      <p:ext uri="{BB962C8B-B14F-4D97-AF65-F5344CB8AC3E}">
        <p14:creationId xmlns:p14="http://schemas.microsoft.com/office/powerpoint/2010/main" xmlns="" val="2243035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are pH Measurements every 30 min from </a:t>
            </a:r>
            <a:r>
              <a:rPr lang="en-US" dirty="0" smtClean="0"/>
              <a:t>April 4 to</a:t>
            </a:r>
            <a:r>
              <a:rPr lang="en-US" baseline="0" dirty="0" smtClean="0"/>
              <a:t> May 19, 2012.  This shows a large diurnal variability at both the inshore and offshore site, but that this variability is essentially no different as the variance is for all practical purposes the same.  Mean pH at the inshore site for this time period was 0.05 units greater than offshore.  </a:t>
            </a:r>
          </a:p>
          <a:p>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11</a:t>
            </a:fld>
            <a:endParaRPr lang="en-US"/>
          </a:p>
        </p:txBody>
      </p:sp>
    </p:spTree>
    <p:extLst>
      <p:ext uri="{BB962C8B-B14F-4D97-AF65-F5344CB8AC3E}">
        <p14:creationId xmlns:p14="http://schemas.microsoft.com/office/powerpoint/2010/main" xmlns="" val="1130662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get into the growth data, lets look briefly at the time-series</a:t>
            </a:r>
            <a:r>
              <a:rPr lang="en-US" baseline="0" dirty="0" smtClean="0"/>
              <a:t> data of CO2 from these sites.  Here is the data from the upper Keys sites – I also indicate the offshore sites in blue and the inshore sites in green because this roughly approximates the water color at these sites.</a:t>
            </a:r>
            <a:endParaRPr lang="en-US" dirty="0" smtClean="0"/>
          </a:p>
          <a:p>
            <a:r>
              <a:rPr lang="en-US" dirty="0" smtClean="0"/>
              <a:t>Trend</a:t>
            </a:r>
            <a:r>
              <a:rPr lang="en-US" baseline="0" dirty="0" smtClean="0"/>
              <a:t> of CO2 uptake at inshore site during Spring and early summer clearly evident in TCO2 plot. </a:t>
            </a:r>
            <a:r>
              <a:rPr lang="en-US" sz="1200" kern="1200" dirty="0" smtClean="0">
                <a:solidFill>
                  <a:schemeClr val="tx1"/>
                </a:solidFill>
                <a:effectLst/>
                <a:latin typeface="+mn-lt"/>
                <a:ea typeface="+mn-ea"/>
                <a:cs typeface="+mn-cs"/>
              </a:rPr>
              <a:t>There was a large seasonal amplitude for both the inshore TCO</a:t>
            </a:r>
            <a:r>
              <a:rPr lang="en-US" sz="1200" kern="1200" baseline="-250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and TA that was not apparent offshore.  </a:t>
            </a:r>
            <a:r>
              <a:rPr lang="en-US" baseline="0" dirty="0" smtClean="0"/>
              <a:t>Offshore site was more stable.  This uptake of CO2 corresponds with lower pCO2 and higher aragonite saturation.  Let me point out some interesting events and how they impacted the carbonate chemistry.  </a:t>
            </a:r>
          </a:p>
          <a:p>
            <a:r>
              <a:rPr lang="en-US" baseline="0" dirty="0" smtClean="0"/>
              <a:t>CLICK</a:t>
            </a:r>
          </a:p>
          <a:p>
            <a:r>
              <a:rPr lang="en-US" baseline="0" dirty="0" smtClean="0"/>
              <a:t>First, in January 2010 there was record cold weather in South Florida.  This resulted in catastrophic mass mortality of many inshore patch reef sites.  In fact, this mortality was orders of magnitude greater than any of the documented warm water bleaching events to hit the Keys.  The inshore site here was seriously impacted with coral mortality ranging from 83-100% on four species of corals I was monitoring growth on.  You’ll note that the samples taken immediately after the mortality, there was an enrichment in CO2, but perhaps more interesting is this spike in total alkalinity.  This suggests that there was dissolution occurring after the event.  This was likely a result of the localized CO2 enrichment within the decaying, moribund tissues causing abiotic dissolution.  </a:t>
            </a:r>
          </a:p>
          <a:p>
            <a:r>
              <a:rPr lang="en-US" baseline="0" dirty="0" smtClean="0"/>
              <a:t>CLICK</a:t>
            </a:r>
          </a:p>
          <a:p>
            <a:r>
              <a:rPr lang="en-US" baseline="0" dirty="0" smtClean="0"/>
              <a:t>The next interesting thing is that there was windy and overcast conditions when sampling was done in August 2010.  During this time there was a spike in pCO2 and unseasonably low aragonite saturation and no difference between inshore/offshore sites.  Strong wind-driven mixing appears to erase this gradient.  </a:t>
            </a:r>
          </a:p>
          <a:p>
            <a:r>
              <a:rPr lang="en-US" baseline="0" dirty="0" smtClean="0"/>
              <a:t>CLICK</a:t>
            </a:r>
          </a:p>
          <a:p>
            <a:r>
              <a:rPr lang="en-US" baseline="0" dirty="0" smtClean="0"/>
              <a:t>Lastly, and recently, there was very high rainfall in south Florida in October of this past year.  Low salinity water was observed Keys-wide at the inshore sites and correlated with a spike in pCO2 and large </a:t>
            </a:r>
            <a:r>
              <a:rPr lang="en-US" baseline="0" dirty="0" err="1" smtClean="0"/>
              <a:t>depresssion</a:t>
            </a:r>
            <a:r>
              <a:rPr lang="en-US" baseline="0" dirty="0" smtClean="0"/>
              <a:t> of aragonite saturation.  Just in the past month, TS Debby caused cloudy and rainy weather for over a week in South Florida and we saw a spike in pCO2 at the MapCO2 buoy at </a:t>
            </a:r>
            <a:r>
              <a:rPr lang="en-US" baseline="0" dirty="0" err="1" smtClean="0"/>
              <a:t>Cheeca</a:t>
            </a:r>
            <a:r>
              <a:rPr lang="en-US" baseline="0" dirty="0" smtClean="0"/>
              <a:t> Rocks.  </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12</a:t>
            </a:fld>
            <a:endParaRPr lang="en-US"/>
          </a:p>
        </p:txBody>
      </p:sp>
    </p:spTree>
    <p:extLst>
      <p:ext uri="{BB962C8B-B14F-4D97-AF65-F5344CB8AC3E}">
        <p14:creationId xmlns:p14="http://schemas.microsoft.com/office/powerpoint/2010/main" xmlns="" val="633089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illustrates the</a:t>
            </a:r>
            <a:r>
              <a:rPr lang="en-US" baseline="0" dirty="0" smtClean="0"/>
              <a:t> OA </a:t>
            </a:r>
            <a:r>
              <a:rPr lang="en-US" baseline="0" dirty="0" err="1" smtClean="0"/>
              <a:t>refugia</a:t>
            </a:r>
            <a:r>
              <a:rPr lang="en-US" baseline="0" dirty="0" smtClean="0"/>
              <a:t> hypothesis in a nutshell.  </a:t>
            </a:r>
          </a:p>
          <a:p>
            <a:r>
              <a:rPr lang="en-US" baseline="0" dirty="0" smtClean="0"/>
              <a:t>CLICK</a:t>
            </a:r>
          </a:p>
          <a:p>
            <a:r>
              <a:rPr lang="en-US" baseline="0" dirty="0" smtClean="0"/>
              <a:t>What we see is a strong drawdown of total CO2 during the Spring and Summer.  This is due to seasonally high productivity in </a:t>
            </a:r>
            <a:r>
              <a:rPr lang="en-US" baseline="0" dirty="0" err="1" smtClean="0"/>
              <a:t>seagrasses</a:t>
            </a:r>
            <a:r>
              <a:rPr lang="en-US" baseline="0" dirty="0" smtClean="0"/>
              <a:t> and </a:t>
            </a:r>
            <a:r>
              <a:rPr lang="en-US" baseline="0" dirty="0" err="1" smtClean="0"/>
              <a:t>macroalgae</a:t>
            </a:r>
            <a:r>
              <a:rPr lang="en-US" baseline="0" dirty="0" smtClean="0"/>
              <a:t> that occur at this time.  This drawdown in dissolved inorganic carbon is higher than the enrichment which occurs during the fall and winter.  Not that this first year is coincident with the cold-water mass mortality of corals </a:t>
            </a:r>
            <a:r>
              <a:rPr lang="en-US" baseline="0" dirty="0" err="1" smtClean="0"/>
              <a:t>nearshore</a:t>
            </a:r>
            <a:r>
              <a:rPr lang="en-US" baseline="0" dirty="0" smtClean="0"/>
              <a:t>, and in the last year, this is coincident with the low salinity event.  In the middle is more of the normal condition, and you’ll notice the DIC enrichment is much less than the spring/summer drawdown.  </a:t>
            </a:r>
          </a:p>
          <a:p>
            <a:r>
              <a:rPr lang="en-US" baseline="0" dirty="0" smtClean="0"/>
              <a:t>CLICK </a:t>
            </a:r>
          </a:p>
          <a:p>
            <a:r>
              <a:rPr lang="en-US" baseline="0" dirty="0" smtClean="0"/>
              <a:t>This is apparent in the aragonite saturation data.</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13</a:t>
            </a:fld>
            <a:endParaRPr lang="en-US"/>
          </a:p>
        </p:txBody>
      </p:sp>
    </p:spTree>
    <p:extLst>
      <p:ext uri="{BB962C8B-B14F-4D97-AF65-F5344CB8AC3E}">
        <p14:creationId xmlns:p14="http://schemas.microsoft.com/office/powerpoint/2010/main" xmlns="" val="4011150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Seagrasses</a:t>
            </a:r>
            <a:r>
              <a:rPr lang="en-US" baseline="0" dirty="0" smtClean="0"/>
              <a:t> and </a:t>
            </a:r>
            <a:r>
              <a:rPr lang="en-US" baseline="0" dirty="0" err="1" smtClean="0"/>
              <a:t>macroalgae</a:t>
            </a:r>
            <a:r>
              <a:rPr lang="en-US" baseline="0" dirty="0" smtClean="0"/>
              <a:t> drawdown a significant amount of DIC in the Florida Keys.  I think </a:t>
            </a:r>
            <a:r>
              <a:rPr lang="en-US" baseline="0" dirty="0" err="1" smtClean="0"/>
              <a:t>seagrasses</a:t>
            </a:r>
            <a:r>
              <a:rPr lang="en-US" baseline="0" dirty="0" smtClean="0"/>
              <a:t> are the most significant because they bury a fair amount of their carbon in their roots and rhizome structures, whereas </a:t>
            </a:r>
            <a:r>
              <a:rPr lang="en-US" baseline="0" dirty="0" err="1" smtClean="0"/>
              <a:t>macroalgae</a:t>
            </a:r>
            <a:r>
              <a:rPr lang="en-US" baseline="0" dirty="0" smtClean="0"/>
              <a:t> are more ephemeral – thus the majority of the carbon they fix likely ends up back in the water column either via grazing or microbial breakdown, whereas </a:t>
            </a:r>
            <a:r>
              <a:rPr lang="en-US" baseline="0" dirty="0" err="1" smtClean="0"/>
              <a:t>seagrasses</a:t>
            </a:r>
            <a:r>
              <a:rPr lang="en-US" baseline="0" dirty="0" smtClean="0"/>
              <a:t> are burying up to 50% of their production in their roots and rhizomes which lay within sediments.  </a:t>
            </a:r>
            <a:r>
              <a:rPr lang="en-US" baseline="0" dirty="0" err="1" smtClean="0"/>
              <a:t>Seagrasses</a:t>
            </a:r>
            <a:r>
              <a:rPr lang="en-US" baseline="0" dirty="0" smtClean="0"/>
              <a:t> act as a CO2 sink and are net autotrophic. </a:t>
            </a:r>
            <a:r>
              <a:rPr lang="en-US" sz="1200" kern="1200" dirty="0" smtClean="0">
                <a:solidFill>
                  <a:schemeClr val="tx1"/>
                </a:solidFill>
                <a:effectLst/>
                <a:latin typeface="+mn-lt"/>
                <a:ea typeface="+mn-ea"/>
                <a:cs typeface="+mn-cs"/>
              </a:rPr>
              <a:t>Net autotrophy within </a:t>
            </a:r>
            <a:r>
              <a:rPr lang="en-US" sz="1200" kern="1200" dirty="0" err="1" smtClean="0">
                <a:solidFill>
                  <a:schemeClr val="tx1"/>
                </a:solidFill>
                <a:effectLst/>
                <a:latin typeface="+mn-lt"/>
                <a:ea typeface="+mn-ea"/>
                <a:cs typeface="+mn-cs"/>
              </a:rPr>
              <a:t>seagrass</a:t>
            </a:r>
            <a:r>
              <a:rPr lang="en-US" sz="1200" kern="1200" dirty="0" smtClean="0">
                <a:solidFill>
                  <a:schemeClr val="tx1"/>
                </a:solidFill>
                <a:effectLst/>
                <a:latin typeface="+mn-lt"/>
                <a:ea typeface="+mn-ea"/>
                <a:cs typeface="+mn-cs"/>
              </a:rPr>
              <a:t> meadows is due, in part, to low levels of </a:t>
            </a:r>
            <a:r>
              <a:rPr lang="en-US" sz="1200" kern="1200" dirty="0" err="1" smtClean="0">
                <a:solidFill>
                  <a:schemeClr val="tx1"/>
                </a:solidFill>
                <a:effectLst/>
                <a:latin typeface="+mn-lt"/>
                <a:ea typeface="+mn-ea"/>
                <a:cs typeface="+mn-cs"/>
              </a:rPr>
              <a:t>herbivory</a:t>
            </a:r>
            <a:r>
              <a:rPr lang="en-US" sz="1200" kern="1200" dirty="0" smtClean="0">
                <a:solidFill>
                  <a:schemeClr val="tx1"/>
                </a:solidFill>
                <a:effectLst/>
                <a:latin typeface="+mn-lt"/>
                <a:ea typeface="+mn-ea"/>
                <a:cs typeface="+mn-cs"/>
              </a:rPr>
              <a:t>, as &lt; 20% of </a:t>
            </a:r>
            <a:r>
              <a:rPr lang="en-US" sz="1200" kern="1200" dirty="0" err="1" smtClean="0">
                <a:solidFill>
                  <a:schemeClr val="tx1"/>
                </a:solidFill>
                <a:effectLst/>
                <a:latin typeface="+mn-lt"/>
                <a:ea typeface="+mn-ea"/>
                <a:cs typeface="+mn-cs"/>
              </a:rPr>
              <a:t>seagrass</a:t>
            </a:r>
            <a:r>
              <a:rPr lang="en-US" sz="1200" kern="1200" dirty="0" smtClean="0">
                <a:solidFill>
                  <a:schemeClr val="tx1"/>
                </a:solidFill>
                <a:effectLst/>
                <a:latin typeface="+mn-lt"/>
                <a:ea typeface="+mn-ea"/>
                <a:cs typeface="+mn-cs"/>
              </a:rPr>
              <a:t> productivity is consumed by herbivores.</a:t>
            </a:r>
            <a:r>
              <a:rPr lang="en-US" sz="1200" kern="1200" baseline="0" dirty="0" smtClean="0">
                <a:solidFill>
                  <a:schemeClr val="tx1"/>
                </a:solidFill>
                <a:effectLst/>
                <a:latin typeface="+mn-lt"/>
                <a:ea typeface="+mn-ea"/>
                <a:cs typeface="+mn-cs"/>
              </a:rPr>
              <a:t>  Another interesting thing is that </a:t>
            </a:r>
            <a:r>
              <a:rPr lang="en-US" sz="1200" kern="1200" baseline="0" dirty="0" err="1" smtClean="0">
                <a:solidFill>
                  <a:schemeClr val="tx1"/>
                </a:solidFill>
                <a:effectLst/>
                <a:latin typeface="+mn-lt"/>
                <a:ea typeface="+mn-ea"/>
                <a:cs typeface="+mn-cs"/>
              </a:rPr>
              <a:t>s</a:t>
            </a:r>
            <a:r>
              <a:rPr lang="en-US" sz="1200" kern="1200" dirty="0" err="1" smtClean="0">
                <a:solidFill>
                  <a:schemeClr val="tx1"/>
                </a:solidFill>
                <a:effectLst/>
                <a:latin typeface="+mn-lt"/>
                <a:ea typeface="+mn-ea"/>
                <a:cs typeface="+mn-cs"/>
              </a:rPr>
              <a:t>eagrasses</a:t>
            </a:r>
            <a:r>
              <a:rPr lang="en-US" sz="1200" kern="1200" dirty="0" smtClean="0">
                <a:solidFill>
                  <a:schemeClr val="tx1"/>
                </a:solidFill>
                <a:effectLst/>
                <a:latin typeface="+mn-lt"/>
                <a:ea typeface="+mn-ea"/>
                <a:cs typeface="+mn-cs"/>
              </a:rPr>
              <a:t> are carbon limited, whereas </a:t>
            </a:r>
            <a:r>
              <a:rPr lang="en-US" sz="1200" kern="1200" dirty="0" err="1" smtClean="0">
                <a:solidFill>
                  <a:schemeClr val="tx1"/>
                </a:solidFill>
                <a:effectLst/>
                <a:latin typeface="+mn-lt"/>
                <a:ea typeface="+mn-ea"/>
                <a:cs typeface="+mn-cs"/>
              </a:rPr>
              <a:t>macroalgae</a:t>
            </a:r>
            <a:r>
              <a:rPr lang="en-US" sz="1200" kern="1200" dirty="0" smtClean="0">
                <a:solidFill>
                  <a:schemeClr val="tx1"/>
                </a:solidFill>
                <a:effectLst/>
                <a:latin typeface="+mn-lt"/>
                <a:ea typeface="+mn-ea"/>
                <a:cs typeface="+mn-cs"/>
              </a:rPr>
              <a:t> are able to effectively utilize the abundant HCO</a:t>
            </a:r>
            <a:r>
              <a:rPr lang="en-US" sz="1200" kern="1200" baseline="-25000" dirty="0" smtClean="0">
                <a:solidFill>
                  <a:schemeClr val="tx1"/>
                </a:solidFill>
                <a:effectLst/>
                <a:latin typeface="+mn-lt"/>
                <a:ea typeface="+mn-ea"/>
                <a:cs typeface="+mn-cs"/>
              </a:rPr>
              <a:t>3</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in seawater for photosynthesis [49].  Consequently, </a:t>
            </a:r>
            <a:r>
              <a:rPr lang="en-US" sz="1200" kern="1200" dirty="0" err="1" smtClean="0">
                <a:solidFill>
                  <a:schemeClr val="tx1"/>
                </a:solidFill>
                <a:effectLst/>
                <a:latin typeface="+mn-lt"/>
                <a:ea typeface="+mn-ea"/>
                <a:cs typeface="+mn-cs"/>
              </a:rPr>
              <a:t>seagrass</a:t>
            </a:r>
            <a:r>
              <a:rPr lang="en-US" sz="1200" kern="1200" dirty="0" smtClean="0">
                <a:solidFill>
                  <a:schemeClr val="tx1"/>
                </a:solidFill>
                <a:effectLst/>
                <a:latin typeface="+mn-lt"/>
                <a:ea typeface="+mn-ea"/>
                <a:cs typeface="+mn-cs"/>
              </a:rPr>
              <a:t> productivity is expected to be stimulated with OA [49-52], whereas </a:t>
            </a:r>
            <a:r>
              <a:rPr lang="en-US" sz="1200" kern="1200" dirty="0" err="1" smtClean="0">
                <a:solidFill>
                  <a:schemeClr val="tx1"/>
                </a:solidFill>
                <a:effectLst/>
                <a:latin typeface="+mn-lt"/>
                <a:ea typeface="+mn-ea"/>
                <a:cs typeface="+mn-cs"/>
              </a:rPr>
              <a:t>macroalgae</a:t>
            </a:r>
            <a:r>
              <a:rPr lang="en-US" sz="1200" kern="1200" dirty="0" smtClean="0">
                <a:solidFill>
                  <a:schemeClr val="tx1"/>
                </a:solidFill>
                <a:effectLst/>
                <a:latin typeface="+mn-lt"/>
                <a:ea typeface="+mn-ea"/>
                <a:cs typeface="+mn-cs"/>
              </a:rPr>
              <a:t>, already carbon-saturated, should not exhibit any increases in photosynthesis or growth [49].  For example, </a:t>
            </a:r>
            <a:r>
              <a:rPr lang="en-US" sz="1200" kern="1200" dirty="0" err="1" smtClean="0">
                <a:solidFill>
                  <a:schemeClr val="tx1"/>
                </a:solidFill>
                <a:effectLst/>
                <a:latin typeface="+mn-lt"/>
                <a:ea typeface="+mn-ea"/>
                <a:cs typeface="+mn-cs"/>
              </a:rPr>
              <a:t>seagrasses</a:t>
            </a:r>
            <a:r>
              <a:rPr lang="en-US" sz="1200" kern="1200" dirty="0" smtClean="0">
                <a:solidFill>
                  <a:schemeClr val="tx1"/>
                </a:solidFill>
                <a:effectLst/>
                <a:latin typeface="+mn-lt"/>
                <a:ea typeface="+mn-ea"/>
                <a:cs typeface="+mn-cs"/>
              </a:rPr>
              <a:t> exposed to high-CO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conditions for 1 </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had increased reproduction, rhizome biomass, and vegetative growth of new shoots, which could represent a potential positive feedback to their ability to serve as OA </a:t>
            </a:r>
            <a:r>
              <a:rPr lang="en-US" sz="1200" kern="1200" dirty="0" err="1" smtClean="0">
                <a:solidFill>
                  <a:schemeClr val="tx1"/>
                </a:solidFill>
                <a:effectLst/>
                <a:latin typeface="+mn-lt"/>
                <a:ea typeface="+mn-ea"/>
                <a:cs typeface="+mn-cs"/>
              </a:rPr>
              <a:t>refugia</a:t>
            </a:r>
            <a:r>
              <a:rPr lang="en-US" sz="1200" kern="1200" dirty="0" smtClean="0">
                <a:solidFill>
                  <a:schemeClr val="tx1"/>
                </a:solidFill>
                <a:effectLst/>
                <a:latin typeface="+mn-lt"/>
                <a:ea typeface="+mn-ea"/>
                <a:cs typeface="+mn-cs"/>
              </a:rPr>
              <a:t> [51].  These results have implications for other calcifying organisms other than corals.  </a:t>
            </a:r>
            <a:r>
              <a:rPr lang="en-US" sz="1200" kern="1200" dirty="0" err="1" smtClean="0">
                <a:solidFill>
                  <a:schemeClr val="tx1"/>
                </a:solidFill>
                <a:effectLst/>
                <a:latin typeface="+mn-lt"/>
                <a:ea typeface="+mn-ea"/>
                <a:cs typeface="+mn-cs"/>
              </a:rPr>
              <a:t>Seagrasses</a:t>
            </a:r>
            <a:r>
              <a:rPr lang="en-US" sz="1200" kern="1200" dirty="0" smtClean="0">
                <a:solidFill>
                  <a:schemeClr val="tx1"/>
                </a:solidFill>
                <a:effectLst/>
                <a:latin typeface="+mn-lt"/>
                <a:ea typeface="+mn-ea"/>
                <a:cs typeface="+mn-cs"/>
              </a:rPr>
              <a:t>, unlike shallow coral reefs, are an ecosystem that is not limited to the warm tropical latitudes.  As such, the potential for </a:t>
            </a:r>
            <a:r>
              <a:rPr lang="en-US" sz="1200" kern="1200" dirty="0" err="1" smtClean="0">
                <a:solidFill>
                  <a:schemeClr val="tx1"/>
                </a:solidFill>
                <a:effectLst/>
                <a:latin typeface="+mn-lt"/>
                <a:ea typeface="+mn-ea"/>
                <a:cs typeface="+mn-cs"/>
              </a:rPr>
              <a:t>seagrasses</a:t>
            </a:r>
            <a:r>
              <a:rPr lang="en-US" sz="1200" kern="1200" dirty="0" smtClean="0">
                <a:solidFill>
                  <a:schemeClr val="tx1"/>
                </a:solidFill>
                <a:effectLst/>
                <a:latin typeface="+mn-lt"/>
                <a:ea typeface="+mn-ea"/>
                <a:cs typeface="+mn-cs"/>
              </a:rPr>
              <a:t> to locally buffer OA within coastal zones may be much greater than what is considered here and could even increase over time.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a:t>
            </a:r>
            <a:endParaRPr lang="en-US" baseline="0" dirty="0" smtClean="0"/>
          </a:p>
          <a:p>
            <a:r>
              <a:rPr lang="en-US" baseline="0" dirty="0" smtClean="0"/>
              <a:t>The most obvious caveat to this is that where you see the largest CO2 drawdown is also where you have the most extreme temperatures, thus only those environments which are shielded from thermal extremes might be OA </a:t>
            </a:r>
            <a:r>
              <a:rPr lang="en-US" baseline="0" dirty="0" err="1" smtClean="0"/>
              <a:t>refugia</a:t>
            </a:r>
            <a:r>
              <a:rPr lang="en-US" baseline="0" dirty="0" smtClean="0"/>
              <a:t>. </a:t>
            </a:r>
          </a:p>
          <a:p>
            <a:r>
              <a:rPr lang="en-US" baseline="0" dirty="0" smtClean="0"/>
              <a:t>Click</a:t>
            </a:r>
          </a:p>
          <a:p>
            <a:r>
              <a:rPr lang="en-US" baseline="0" dirty="0" smtClean="0"/>
              <a:t>It is interesting that the resilient reefs on the FRT actually fall within this OA </a:t>
            </a:r>
            <a:r>
              <a:rPr lang="en-US" baseline="0" dirty="0" err="1" smtClean="0"/>
              <a:t>refugia</a:t>
            </a:r>
            <a:r>
              <a:rPr lang="en-US" baseline="0" dirty="0" smtClean="0"/>
              <a:t> category.  </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Funding</a:t>
            </a:r>
            <a:r>
              <a:rPr lang="en-US" baseline="0" dirty="0" smtClean="0"/>
              <a:t> from NOAA’s Coral Reef Conservation Program made this project possible.  NOAA’s Ocean Acidification Program has also been very generous to this research.  Mote’s protect our Reefs license plate grants provided the initial seed funds to get this project off the ground.</a:t>
            </a:r>
            <a:endParaRPr lang="en-US" dirty="0"/>
          </a:p>
        </p:txBody>
      </p:sp>
      <p:sp>
        <p:nvSpPr>
          <p:cNvPr id="4" name="Slide Number Placeholder 3"/>
          <p:cNvSpPr>
            <a:spLocks noGrp="1"/>
          </p:cNvSpPr>
          <p:nvPr>
            <p:ph type="sldNum" sz="quarter" idx="10"/>
          </p:nvPr>
        </p:nvSpPr>
        <p:spPr/>
        <p:txBody>
          <a:bodyPr/>
          <a:lstStyle/>
          <a:p>
            <a:fld id="{10D28855-229A-4589-A498-8CC533CAD336}"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21F07-450D-4DDD-A2D7-40D557CA1419}"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21F07-450D-4DDD-A2D7-40D557CA1419}"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21F07-450D-4DDD-A2D7-40D557CA1419}"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21F07-450D-4DDD-A2D7-40D557CA1419}"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21F07-450D-4DDD-A2D7-40D557CA1419}" type="datetimeFigureOut">
              <a:rPr lang="en-US" smtClean="0"/>
              <a:pPr/>
              <a:t>7/12/2012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21F07-450D-4DDD-A2D7-40D557CA1419}" type="datetimeFigureOut">
              <a:rPr lang="en-US" smtClean="0"/>
              <a:pPr/>
              <a:t>7/12/2012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21F07-450D-4DDD-A2D7-40D557CA1419}" type="datetimeFigureOut">
              <a:rPr lang="en-US" smtClean="0"/>
              <a:pPr/>
              <a:t>7/12/2012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21F07-450D-4DDD-A2D7-40D557CA1419}"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21F07-450D-4DDD-A2D7-40D557CA1419}"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21F07-450D-4DDD-A2D7-40D557CA1419}"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21F07-450D-4DDD-A2D7-40D557CA1419}"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96DF12-EF5F-4AD4-9723-BF265179D8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21F07-450D-4DDD-A2D7-40D557CA1419}" type="datetimeFigureOut">
              <a:rPr lang="en-US" smtClean="0"/>
              <a:pPr/>
              <a:t>7/12/2012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6DF12-EF5F-4AD4-9723-BF265179D8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mailto:Derek.Manzello@noaa.go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pmel.noaa.gov/co2/story/Cheeca+Rock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5" name="Picture 3" descr="C:\Users\Derek Manzello\Desktop\Coverimage_ICRS.tif"/>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49521" t="56410" r="1060"/>
          <a:stretch/>
        </p:blipFill>
        <p:spPr bwMode="auto">
          <a:xfrm>
            <a:off x="1828800" y="1447800"/>
            <a:ext cx="5416032" cy="4495800"/>
          </a:xfrm>
          <a:prstGeom prst="rect">
            <a:avLst/>
          </a:prstGeom>
          <a:noFill/>
          <a:ln w="25400" cmpd="thickThin">
            <a:noFill/>
          </a:ln>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idx="1"/>
          </p:nvPr>
        </p:nvSpPr>
        <p:spPr>
          <a:xfrm>
            <a:off x="0" y="6019800"/>
            <a:ext cx="9144000" cy="838200"/>
          </a:xfrm>
        </p:spPr>
        <p:txBody>
          <a:bodyPr>
            <a:noAutofit/>
            <a:scene3d>
              <a:camera prst="orthographicFront"/>
              <a:lightRig rig="soft" dir="t">
                <a:rot lat="0" lon="0" rev="10800000"/>
              </a:lightRig>
            </a:scene3d>
            <a:sp3d>
              <a:bevelT w="27940" h="12700"/>
              <a:contourClr>
                <a:srgbClr val="DDDDDD"/>
              </a:contourClr>
            </a:sp3d>
          </a:bodyPr>
          <a:lstStyle/>
          <a:p>
            <a:pPr marL="0" indent="0" algn="ctr">
              <a:buNone/>
            </a:pP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Derek P. </a:t>
            </a:r>
            <a:r>
              <a:rPr lang="en-US" sz="2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Manzello</a:t>
            </a: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a:t>
            </a: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hlinkClick r:id="rId4"/>
              </a:rPr>
              <a:t>Derek.Manzello@noaa.gov</a:t>
            </a:r>
            <a:endPar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endParaRPr>
          </a:p>
          <a:p>
            <a:pPr marL="0" indent="0" algn="ctr">
              <a:buNone/>
            </a:pP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I. </a:t>
            </a:r>
            <a:r>
              <a:rPr lang="en-US" sz="2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Enochs</a:t>
            </a: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N. </a:t>
            </a:r>
            <a:r>
              <a:rPr lang="en-US" sz="2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Melo</a:t>
            </a: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D. Gledhill, E. Johns, J. </a:t>
            </a:r>
            <a:r>
              <a:rPr lang="en-US" sz="2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Hendee</a:t>
            </a:r>
            <a:r>
              <a:rPr lang="en-US" sz="2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R. </a:t>
            </a:r>
            <a:r>
              <a:rPr lang="en-US" sz="2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Wanninkhof</a:t>
            </a:r>
            <a:endParaRPr lang="en-US" sz="2000" b="1" spc="150" dirty="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endParaRPr>
          </a:p>
        </p:txBody>
      </p:sp>
      <p:pic>
        <p:nvPicPr>
          <p:cNvPr id="7" name="Picture 5" descr="noaalogo"/>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867400" y="4800600"/>
            <a:ext cx="590264" cy="577021"/>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981200" y="3477625"/>
            <a:ext cx="423514"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25</a:t>
            </a:r>
            <a:r>
              <a:rPr lang="en-US" sz="1400" baseline="30000" dirty="0" smtClean="0">
                <a:latin typeface="Times New Roman" pitchFamily="18" charset="0"/>
                <a:cs typeface="Times New Roman" pitchFamily="18" charset="0"/>
              </a:rPr>
              <a:t>o</a:t>
            </a:r>
            <a:endParaRPr lang="en-US" sz="1400" baseline="30000" dirty="0">
              <a:latin typeface="Times New Roman" pitchFamily="18" charset="0"/>
              <a:cs typeface="Times New Roman" pitchFamily="18" charset="0"/>
            </a:endParaRPr>
          </a:p>
        </p:txBody>
      </p:sp>
      <p:sp>
        <p:nvSpPr>
          <p:cNvPr id="9" name="Rectangle 8"/>
          <p:cNvSpPr/>
          <p:nvPr/>
        </p:nvSpPr>
        <p:spPr>
          <a:xfrm>
            <a:off x="0" y="0"/>
            <a:ext cx="9144000" cy="132343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Ocean Acidification </a:t>
            </a:r>
            <a:r>
              <a:rPr lang="en-US" sz="40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Refugia</a:t>
            </a:r>
            <a:r>
              <a:rPr lang="en-US" sz="40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of the Florida Reef Tract</a:t>
            </a:r>
            <a:endParaRPr lang="en-US" sz="4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xmlns="" val="2739771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Ocean Acidification</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609600" y="1600200"/>
            <a:ext cx="8229600" cy="762000"/>
          </a:xfrm>
        </p:spPr>
        <p:txBody>
          <a:bodyPr/>
          <a:lstStyle/>
          <a:p>
            <a:r>
              <a:rPr lang="en-US" b="1" dirty="0" smtClean="0">
                <a:solidFill>
                  <a:schemeClr val="bg1"/>
                </a:solidFill>
                <a:latin typeface="Times New Roman" pitchFamily="18" charset="0"/>
                <a:cs typeface="Times New Roman" pitchFamily="18" charset="0"/>
              </a:rPr>
              <a:t>Pressing Need:</a:t>
            </a:r>
          </a:p>
          <a:p>
            <a:pPr marL="0" indent="0">
              <a:buNone/>
            </a:pPr>
            <a:endParaRPr lang="en-US" b="1" dirty="0" smtClean="0">
              <a:solidFill>
                <a:schemeClr val="bg1"/>
              </a:solidFill>
              <a:latin typeface="Times New Roman" pitchFamily="18" charset="0"/>
              <a:cs typeface="Times New Roman" pitchFamily="18" charset="0"/>
            </a:endParaRPr>
          </a:p>
        </p:txBody>
      </p:sp>
      <p:sp>
        <p:nvSpPr>
          <p:cNvPr id="4" name="Content Placeholder 2"/>
          <p:cNvSpPr txBox="1">
            <a:spLocks/>
          </p:cNvSpPr>
          <p:nvPr/>
        </p:nvSpPr>
        <p:spPr>
          <a:xfrm>
            <a:off x="685800" y="2332037"/>
            <a:ext cx="8229600" cy="4525963"/>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endParaRPr>
          </a:p>
          <a:p>
            <a:pPr marL="971550" marR="0" lvl="1"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Spatiotemporal variability of carbonate chemistry, especially in coastal environment</a:t>
            </a:r>
          </a:p>
          <a:p>
            <a:pPr marL="971550" marR="0" lvl="1" indent="-514350" algn="l" defTabSz="914400" rtl="0" eaLnBrk="1" fontAlgn="auto" latinLnBrk="0" hangingPunct="1">
              <a:lnSpc>
                <a:spcPct val="100000"/>
              </a:lnSpc>
              <a:spcBef>
                <a:spcPct val="20000"/>
              </a:spcBef>
              <a:spcAft>
                <a:spcPts val="0"/>
              </a:spcAft>
              <a:buClrTx/>
              <a:buSzTx/>
              <a:tabLst/>
              <a:defRPr/>
            </a:pPr>
            <a:endParaRPr kumimoji="0" lang="en-US" sz="28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xmlns="" val="293402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052" name="Object 4"/>
          <p:cNvGraphicFramePr>
            <a:graphicFrameLocks noChangeAspect="1"/>
          </p:cNvGraphicFramePr>
          <p:nvPr/>
        </p:nvGraphicFramePr>
        <p:xfrm>
          <a:off x="-970" y="1143000"/>
          <a:ext cx="9144970" cy="5715000"/>
        </p:xfrm>
        <a:graphic>
          <a:graphicData uri="http://schemas.openxmlformats.org/presentationml/2006/ole">
            <p:oleObj spid="_x0000_s2071" name="Acrobat Document" r:id="rId4" imgW="4752000" imgH="3672000" progId="AcroExch.Document.7">
              <p:embed/>
            </p:oleObj>
          </a:graphicData>
        </a:graphic>
      </p:graphicFrame>
      <p:sp>
        <p:nvSpPr>
          <p:cNvPr id="2" name="Title 1"/>
          <p:cNvSpPr>
            <a:spLocks noGrp="1"/>
          </p:cNvSpPr>
          <p:nvPr>
            <p:ph type="title"/>
          </p:nvPr>
        </p:nvSpPr>
        <p:spPr>
          <a:xfrm>
            <a:off x="457200" y="0"/>
            <a:ext cx="8229600" cy="1143000"/>
          </a:xfrm>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Florida Reef Tract</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304800" y="2286000"/>
            <a:ext cx="6553200" cy="609600"/>
          </a:xfrm>
          <a:solidFill>
            <a:schemeClr val="bg1"/>
          </a:solidFill>
        </p:spPr>
        <p:txBody>
          <a:bodyPr/>
          <a:lstStyle/>
          <a:p>
            <a:r>
              <a:rPr lang="en-US" dirty="0" smtClean="0">
                <a:latin typeface="Times New Roman" pitchFamily="18" charset="0"/>
                <a:cs typeface="Times New Roman" pitchFamily="18" charset="0"/>
              </a:rPr>
              <a:t>Well-publicized decline since 1980s </a:t>
            </a:r>
          </a:p>
        </p:txBody>
      </p:sp>
      <p:sp>
        <p:nvSpPr>
          <p:cNvPr id="8" name="Content Placeholder 2"/>
          <p:cNvSpPr txBox="1">
            <a:spLocks/>
          </p:cNvSpPr>
          <p:nvPr/>
        </p:nvSpPr>
        <p:spPr>
          <a:xfrm>
            <a:off x="304800" y="3733800"/>
            <a:ext cx="6553200" cy="1066800"/>
          </a:xfrm>
          <a:prstGeom prst="rect">
            <a:avLst/>
          </a:prstGeom>
          <a:solidFill>
            <a:schemeClr val="bg1"/>
          </a:solidFill>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Coral cover about 5%, except for inshore patch reefs (about 20-25%)</a:t>
            </a:r>
            <a:endParaRPr kumimoji="0" lang="en-US" sz="32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13" name="Content Placeholder 2"/>
          <p:cNvSpPr txBox="1">
            <a:spLocks/>
          </p:cNvSpPr>
          <p:nvPr/>
        </p:nvSpPr>
        <p:spPr>
          <a:xfrm>
            <a:off x="304800" y="1066800"/>
            <a:ext cx="6553200" cy="1066800"/>
          </a:xfrm>
          <a:prstGeom prst="rect">
            <a:avLst/>
          </a:prstGeom>
          <a:solidFill>
            <a:schemeClr val="bg1"/>
          </a:solidFill>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“Inimical</a:t>
            </a:r>
            <a:r>
              <a:rPr kumimoji="0" lang="en-US" sz="3200" b="0" i="0" u="none" strike="noStrike" kern="1200" cap="none" spc="0" normalizeH="0" noProof="0" dirty="0" smtClean="0">
                <a:ln>
                  <a:noFill/>
                </a:ln>
                <a:solidFill>
                  <a:schemeClr val="tx1"/>
                </a:solidFill>
                <a:effectLst/>
                <a:uLnTx/>
                <a:uFillTx/>
                <a:latin typeface="Times New Roman" pitchFamily="18" charset="0"/>
                <a:ea typeface="+mn-ea"/>
                <a:cs typeface="Times New Roman" pitchFamily="18" charset="0"/>
              </a:rPr>
              <a:t> water hypothesis” </a:t>
            </a:r>
          </a:p>
          <a:p>
            <a:pPr marL="1257300" lvl="2" indent="-342900">
              <a:spcBef>
                <a:spcPct val="20000"/>
              </a:spcBef>
            </a:pPr>
            <a:r>
              <a:rPr lang="en-US" sz="3200" baseline="0" dirty="0" smtClean="0">
                <a:latin typeface="Times New Roman" pitchFamily="18" charset="0"/>
                <a:cs typeface="Times New Roman" pitchFamily="18" charset="0"/>
              </a:rPr>
              <a:t>	</a:t>
            </a:r>
            <a:r>
              <a:rPr lang="en-US" sz="2000" baseline="0" dirty="0" smtClean="0">
                <a:latin typeface="Times New Roman" pitchFamily="18" charset="0"/>
                <a:cs typeface="Times New Roman" pitchFamily="18" charset="0"/>
              </a:rPr>
              <a:t>-Ginsburg</a:t>
            </a:r>
            <a:r>
              <a:rPr lang="en-US" sz="2000" dirty="0" smtClean="0">
                <a:latin typeface="Times New Roman" pitchFamily="18" charset="0"/>
                <a:cs typeface="Times New Roman" pitchFamily="18" charset="0"/>
              </a:rPr>
              <a:t> and Shinn (1966)</a:t>
            </a: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8" grpId="0" animBg="1"/>
      <p:bldP spid="1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4" descr="E:\keys pics\Cheeca Nice.JPG"/>
          <p:cNvPicPr>
            <a:picLocks noChangeAspect="1" noChangeArrowheads="1"/>
          </p:cNvPicPr>
          <p:nvPr/>
        </p:nvPicPr>
        <p:blipFill>
          <a:blip r:embed="rId2" cstate="print"/>
          <a:srcRect/>
          <a:stretch>
            <a:fillRect/>
          </a:stretch>
        </p:blipFill>
        <p:spPr bwMode="auto">
          <a:xfrm>
            <a:off x="0" y="0"/>
            <a:ext cx="9144000" cy="6859146"/>
          </a:xfrm>
          <a:prstGeom prst="rect">
            <a:avLst/>
          </a:prstGeom>
          <a:noFill/>
          <a:ln w="25400" cmpd="dbl">
            <a:solidFill>
              <a:schemeClr val="bg1"/>
            </a:solidFill>
          </a:ln>
        </p:spPr>
      </p:pic>
      <p:sp>
        <p:nvSpPr>
          <p:cNvPr id="5" name="Content Placeholder 2"/>
          <p:cNvSpPr txBox="1">
            <a:spLocks/>
          </p:cNvSpPr>
          <p:nvPr/>
        </p:nvSpPr>
        <p:spPr>
          <a:xfrm>
            <a:off x="609600" y="228600"/>
            <a:ext cx="8305800" cy="1752600"/>
          </a:xfrm>
          <a:prstGeom prst="rect">
            <a:avLst/>
          </a:prstGeom>
          <a:solidFill>
            <a:schemeClr val="bg1"/>
          </a:solidFill>
        </p:spPr>
        <p:txBody>
          <a:bodyPr vert="horz" lIns="91440" tIns="45720" rIns="91440" bIns="45720" rtlCol="0">
            <a:normAutofit/>
          </a:bodyPr>
          <a:lstStyle/>
          <a:p>
            <a:pPr marL="342900" indent="-342900">
              <a:spcBef>
                <a:spcPct val="20000"/>
              </a:spcBef>
            </a:pPr>
            <a:r>
              <a:rPr kumimoji="0" lang="en-US"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“Coral </a:t>
            </a:r>
            <a:r>
              <a:rPr lang="en-US" sz="3200" dirty="0" smtClean="0">
                <a:latin typeface="Times New Roman" pitchFamily="18" charset="0"/>
                <a:cs typeface="Times New Roman" pitchFamily="18" charset="0"/>
              </a:rPr>
              <a:t>cover decreases significantly with increasing distance from shore.” </a:t>
            </a:r>
          </a:p>
          <a:p>
            <a:pPr marL="800100" lvl="1" indent="-342900">
              <a:spcBef>
                <a:spcPct val="20000"/>
              </a:spcBef>
            </a:pPr>
            <a:r>
              <a:rPr kumimoji="0" lang="en-US"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r>
              <a:rPr kumimoji="0" lang="en-US" sz="20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Lirman</a:t>
            </a:r>
            <a:r>
              <a:rPr kumimoji="0" lang="en-US"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Fong (2007,</a:t>
            </a:r>
            <a:r>
              <a:rPr kumimoji="0" lang="en-US"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kumimoji="0" lang="en-US" sz="2000" b="0" i="1" u="none" strike="noStrike" kern="1200" cap="none" spc="0" normalizeH="0" noProof="0" dirty="0" smtClean="0">
                <a:ln>
                  <a:noFill/>
                </a:ln>
                <a:solidFill>
                  <a:schemeClr val="tx1"/>
                </a:solidFill>
                <a:effectLst/>
                <a:uLnTx/>
                <a:uFillTx/>
                <a:latin typeface="Times New Roman" pitchFamily="18" charset="0"/>
                <a:cs typeface="Times New Roman" pitchFamily="18" charset="0"/>
              </a:rPr>
              <a:t>Mar. Poll. Bull</a:t>
            </a:r>
            <a:r>
              <a:rPr kumimoji="0" lang="en-US"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a:t>
            </a:r>
            <a:endParaRPr kumimoji="0" lang="en-US" sz="20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838200"/>
          </a:xfrm>
        </p:spPr>
        <p:txBody>
          <a:bodyPr>
            <a:normAutofit fontScale="90000"/>
          </a:bodyPr>
          <a:lstStyle/>
          <a:p>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Seasonal Variability of Florida Reef Tract</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104"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19200" y="930246"/>
            <a:ext cx="6781800" cy="56674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381000" y="1347938"/>
            <a:ext cx="381000" cy="4832092"/>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SPRING</a:t>
            </a:r>
          </a:p>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 2011</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6776545" y="6488668"/>
            <a:ext cx="1953868" cy="338554"/>
          </a:xfrm>
          <a:prstGeom prst="rect">
            <a:avLst/>
          </a:prstGeom>
          <a:noFill/>
        </p:spPr>
        <p:txBody>
          <a:bodyPr wrap="none" rtlCol="0">
            <a:spAutoFit/>
          </a:bodyPr>
          <a:lstStyle/>
          <a:p>
            <a:r>
              <a:rPr lang="en-US" sz="1600" b="1" i="1" dirty="0" smtClean="0">
                <a:latin typeface="Times New Roman" pitchFamily="18" charset="0"/>
                <a:cs typeface="Times New Roman" pitchFamily="18" charset="0"/>
              </a:rPr>
              <a:t>PLoS One </a:t>
            </a:r>
            <a:r>
              <a:rPr lang="en-US" sz="1600" b="1" dirty="0" smtClean="0">
                <a:latin typeface="Times New Roman" pitchFamily="18" charset="0"/>
                <a:cs typeface="Times New Roman" pitchFamily="18" charset="0"/>
              </a:rPr>
              <a:t>(In Press)</a:t>
            </a:r>
            <a:endParaRPr lang="en-US" sz="16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769506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2529" y="-19878"/>
            <a:ext cx="8229600" cy="934278"/>
          </a:xfrm>
        </p:spPr>
        <p:txBody>
          <a:bodyPr>
            <a:normAutofit fontScale="90000"/>
          </a:bodyPr>
          <a:lstStyle/>
          <a:p>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Seasonal Variability of Florida Reef Tract</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224659" y="457200"/>
            <a:ext cx="381000" cy="6124754"/>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LATE FALL</a:t>
            </a:r>
          </a:p>
          <a:p>
            <a:pPr algn="just"/>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 2011</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0950" y="900787"/>
            <a:ext cx="6750050" cy="57010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6776545" y="6488668"/>
            <a:ext cx="1953868" cy="338554"/>
          </a:xfrm>
          <a:prstGeom prst="rect">
            <a:avLst/>
          </a:prstGeom>
          <a:noFill/>
        </p:spPr>
        <p:txBody>
          <a:bodyPr wrap="none" rtlCol="0">
            <a:spAutoFit/>
          </a:bodyPr>
          <a:lstStyle/>
          <a:p>
            <a:r>
              <a:rPr lang="en-US" sz="1600" b="1" i="1" dirty="0" smtClean="0">
                <a:latin typeface="Times New Roman" pitchFamily="18" charset="0"/>
                <a:cs typeface="Times New Roman" pitchFamily="18" charset="0"/>
              </a:rPr>
              <a:t>PLoS One </a:t>
            </a:r>
            <a:r>
              <a:rPr lang="en-US" sz="1600" b="1" dirty="0" smtClean="0">
                <a:latin typeface="Times New Roman" pitchFamily="18" charset="0"/>
                <a:cs typeface="Times New Roman" pitchFamily="18" charset="0"/>
              </a:rPr>
              <a:t>(In Press)</a:t>
            </a:r>
            <a:endParaRPr lang="en-US" sz="16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353134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039" y="762000"/>
            <a:ext cx="8790313" cy="571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1"/>
          <p:cNvSpPr>
            <a:spLocks noGrp="1"/>
          </p:cNvSpPr>
          <p:nvPr>
            <p:ph type="title"/>
          </p:nvPr>
        </p:nvSpPr>
        <p:spPr>
          <a:xfrm>
            <a:off x="0" y="-19878"/>
            <a:ext cx="9144000" cy="934278"/>
          </a:xfrm>
        </p:spPr>
        <p:txBody>
          <a:bodyPr>
            <a:normAutofit fontScale="90000"/>
          </a:bodyPr>
          <a:lstStyle/>
          <a:p>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Magnitude and Direction of Gradient By Season</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6776545" y="6488668"/>
            <a:ext cx="1953868" cy="338554"/>
          </a:xfrm>
          <a:prstGeom prst="rect">
            <a:avLst/>
          </a:prstGeom>
          <a:noFill/>
        </p:spPr>
        <p:txBody>
          <a:bodyPr wrap="none" rtlCol="0">
            <a:spAutoFit/>
          </a:bodyPr>
          <a:lstStyle/>
          <a:p>
            <a:r>
              <a:rPr lang="en-US" sz="1600" b="1" i="1" dirty="0" smtClean="0">
                <a:latin typeface="Times New Roman" pitchFamily="18" charset="0"/>
                <a:cs typeface="Times New Roman" pitchFamily="18" charset="0"/>
              </a:rPr>
              <a:t>PLoS One </a:t>
            </a:r>
            <a:r>
              <a:rPr lang="en-US" sz="1600" b="1" dirty="0" smtClean="0">
                <a:latin typeface="Times New Roman" pitchFamily="18" charset="0"/>
                <a:cs typeface="Times New Roman" pitchFamily="18" charset="0"/>
              </a:rPr>
              <a:t>(In Press)</a:t>
            </a:r>
            <a:endParaRPr lang="en-US" sz="1600" b="1" dirty="0">
              <a:latin typeface="Times New Roman" pitchFamily="18" charset="0"/>
              <a:cs typeface="Times New Roman"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xmlns="" val="1705235326"/>
              </p:ext>
            </p:extLst>
          </p:nvPr>
        </p:nvGraphicFramePr>
        <p:xfrm>
          <a:off x="1657479" y="1828800"/>
          <a:ext cx="6096000" cy="15443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431800">
                <a:tc>
                  <a:txBody>
                    <a:bodyPr/>
                    <a:lstStyle/>
                    <a:p>
                      <a:r>
                        <a:rPr lang="en-US" dirty="0" smtClean="0">
                          <a:latin typeface="Times New Roman" pitchFamily="18" charset="0"/>
                          <a:cs typeface="Times New Roman" pitchFamily="18" charset="0"/>
                        </a:rPr>
                        <a:t>Site</a:t>
                      </a:r>
                      <a:endParaRPr lang="en-US" dirty="0">
                        <a:latin typeface="Times New Roman" pitchFamily="18" charset="0"/>
                        <a:cs typeface="Times New Roman" pitchFamily="18" charset="0"/>
                      </a:endParaRPr>
                    </a:p>
                  </a:txBody>
                  <a:tcPr>
                    <a:solidFill>
                      <a:schemeClr val="tx1"/>
                    </a:solidFill>
                  </a:tcPr>
                </a:tc>
                <a:tc>
                  <a:txBody>
                    <a:bodyPr/>
                    <a:lstStyle/>
                    <a:p>
                      <a:r>
                        <a:rPr lang="el-GR" dirty="0" smtClean="0">
                          <a:latin typeface="Times New Roman" pitchFamily="18" charset="0"/>
                          <a:cs typeface="Times New Roman" pitchFamily="18" charset="0"/>
                        </a:rPr>
                        <a:t>ΣΔ</a:t>
                      </a:r>
                      <a:r>
                        <a:rPr lang="en-US" dirty="0" smtClean="0">
                          <a:latin typeface="Times New Roman" pitchFamily="18" charset="0"/>
                          <a:cs typeface="Times New Roman" pitchFamily="18" charset="0"/>
                        </a:rPr>
                        <a:t>nTCO</a:t>
                      </a:r>
                      <a:r>
                        <a:rPr lang="en-US" baseline="-25000" dirty="0" smtClean="0">
                          <a:latin typeface="Times New Roman" pitchFamily="18" charset="0"/>
                          <a:cs typeface="Times New Roman" pitchFamily="18" charset="0"/>
                        </a:rPr>
                        <a:t>2</a:t>
                      </a:r>
                      <a:endParaRPr lang="en-US" baseline="-25000" dirty="0">
                        <a:latin typeface="Times New Roman" pitchFamily="18" charset="0"/>
                        <a:cs typeface="Times New Roman" pitchFamily="18"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smtClean="0">
                          <a:latin typeface="Times New Roman" pitchFamily="18" charset="0"/>
                          <a:cs typeface="Times New Roman" pitchFamily="18" charset="0"/>
                        </a:rPr>
                        <a:t>ΣΔ</a:t>
                      </a:r>
                      <a:r>
                        <a:rPr lang="en-US" dirty="0" err="1" smtClean="0">
                          <a:latin typeface="Times New Roman" pitchFamily="18" charset="0"/>
                          <a:cs typeface="Times New Roman" pitchFamily="18" charset="0"/>
                        </a:rPr>
                        <a:t>nTA</a:t>
                      </a:r>
                      <a:endParaRPr lang="en-US" baseline="-25000" dirty="0" smtClean="0">
                        <a:latin typeface="Times New Roman" pitchFamily="18" charset="0"/>
                        <a:cs typeface="Times New Roman" pitchFamily="18" charset="0"/>
                      </a:endParaRP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smtClean="0">
                          <a:latin typeface="Times New Roman" pitchFamily="18" charset="0"/>
                          <a:cs typeface="Times New Roman" pitchFamily="18" charset="0"/>
                        </a:rPr>
                        <a:t>ΣΔ</a:t>
                      </a:r>
                      <a:r>
                        <a:rPr lang="en-US" dirty="0" smtClean="0">
                          <a:latin typeface="Times New Roman" pitchFamily="18" charset="0"/>
                          <a:cs typeface="Times New Roman" pitchFamily="18" charset="0"/>
                        </a:rPr>
                        <a:t>pCO</a:t>
                      </a:r>
                      <a:r>
                        <a:rPr lang="en-US" baseline="-25000" dirty="0" smtClean="0">
                          <a:latin typeface="Times New Roman" pitchFamily="18" charset="0"/>
                          <a:cs typeface="Times New Roman" pitchFamily="18" charset="0"/>
                        </a:rPr>
                        <a:t>2</a:t>
                      </a:r>
                    </a:p>
                  </a:txBody>
                  <a:tcPr>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smtClean="0">
                          <a:latin typeface="Times New Roman" pitchFamily="18" charset="0"/>
                          <a:cs typeface="Times New Roman" pitchFamily="18" charset="0"/>
                        </a:rPr>
                        <a:t>ΣΔ</a:t>
                      </a:r>
                      <a:r>
                        <a:rPr lang="en-US" dirty="0" err="1" smtClean="0">
                          <a:latin typeface="Times New Roman" pitchFamily="18" charset="0"/>
                          <a:cs typeface="Times New Roman" pitchFamily="18" charset="0"/>
                        </a:rPr>
                        <a:t>Ω</a:t>
                      </a:r>
                      <a:r>
                        <a:rPr lang="en-US" baseline="-25000" dirty="0" err="1" smtClean="0">
                          <a:latin typeface="Times New Roman" pitchFamily="18" charset="0"/>
                          <a:cs typeface="Times New Roman" pitchFamily="18" charset="0"/>
                        </a:rPr>
                        <a:t>arag</a:t>
                      </a:r>
                      <a:endParaRPr lang="en-US" baseline="-25000" dirty="0" smtClean="0">
                        <a:latin typeface="Times New Roman" pitchFamily="18" charset="0"/>
                        <a:cs typeface="Times New Roman" pitchFamily="18" charset="0"/>
                      </a:endParaRPr>
                    </a:p>
                  </a:txBody>
                  <a:tcPr>
                    <a:solidFill>
                      <a:schemeClr val="tx1"/>
                    </a:solidFill>
                  </a:tcPr>
                </a:tc>
              </a:tr>
              <a:tr h="370840">
                <a:tc>
                  <a:txBody>
                    <a:bodyPr/>
                    <a:lstStyle/>
                    <a:p>
                      <a:r>
                        <a:rPr lang="en-US" b="1" dirty="0" smtClean="0">
                          <a:latin typeface="Times New Roman" pitchFamily="18" charset="0"/>
                          <a:cs typeface="Times New Roman" pitchFamily="18" charset="0"/>
                        </a:rPr>
                        <a:t>Upper</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-162.5</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-111.2</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-125</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0.66</a:t>
                      </a:r>
                      <a:endParaRPr lang="en-US" b="1" dirty="0">
                        <a:latin typeface="Times New Roman" pitchFamily="18" charset="0"/>
                        <a:cs typeface="Times New Roman" pitchFamily="18" charset="0"/>
                      </a:endParaRPr>
                    </a:p>
                  </a:txBody>
                  <a:tcPr>
                    <a:solidFill>
                      <a:schemeClr val="bg1">
                        <a:lumMod val="75000"/>
                      </a:schemeClr>
                    </a:solidFill>
                  </a:tcPr>
                </a:tc>
              </a:tr>
              <a:tr h="370840">
                <a:tc>
                  <a:txBody>
                    <a:bodyPr/>
                    <a:lstStyle/>
                    <a:p>
                      <a:r>
                        <a:rPr lang="en-US" b="1" dirty="0" smtClean="0">
                          <a:latin typeface="Times New Roman" pitchFamily="18" charset="0"/>
                          <a:cs typeface="Times New Roman" pitchFamily="18" charset="0"/>
                        </a:rPr>
                        <a:t>Middle</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-228.0</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-147.3</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-149</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0.81</a:t>
                      </a:r>
                      <a:endParaRPr lang="en-US" b="1" dirty="0">
                        <a:latin typeface="Times New Roman" pitchFamily="18" charset="0"/>
                        <a:cs typeface="Times New Roman" pitchFamily="18" charset="0"/>
                      </a:endParaRPr>
                    </a:p>
                  </a:txBody>
                  <a:tcPr>
                    <a:solidFill>
                      <a:schemeClr val="bg1">
                        <a:lumMod val="75000"/>
                      </a:schemeClr>
                    </a:solidFill>
                  </a:tcPr>
                </a:tc>
              </a:tr>
              <a:tr h="370840">
                <a:tc>
                  <a:txBody>
                    <a:bodyPr/>
                    <a:lstStyle/>
                    <a:p>
                      <a:r>
                        <a:rPr lang="en-US" b="1" dirty="0" smtClean="0">
                          <a:latin typeface="Times New Roman" pitchFamily="18" charset="0"/>
                          <a:cs typeface="Times New Roman" pitchFamily="18" charset="0"/>
                        </a:rPr>
                        <a:t>Lower</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-271.5</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-277.0</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-84</a:t>
                      </a:r>
                      <a:endParaRPr lang="en-US" b="1" dirty="0">
                        <a:latin typeface="Times New Roman" pitchFamily="18" charset="0"/>
                        <a:cs typeface="Times New Roman" pitchFamily="18" charset="0"/>
                      </a:endParaRPr>
                    </a:p>
                  </a:txBody>
                  <a:tcPr>
                    <a:solidFill>
                      <a:schemeClr val="bg1">
                        <a:lumMod val="75000"/>
                      </a:schemeClr>
                    </a:solidFill>
                  </a:tcPr>
                </a:tc>
                <a:tc>
                  <a:txBody>
                    <a:bodyPr/>
                    <a:lstStyle/>
                    <a:p>
                      <a:r>
                        <a:rPr lang="en-US" b="1" dirty="0" smtClean="0">
                          <a:latin typeface="Times New Roman" pitchFamily="18" charset="0"/>
                          <a:cs typeface="Times New Roman" pitchFamily="18" charset="0"/>
                        </a:rPr>
                        <a:t>-0.23</a:t>
                      </a:r>
                      <a:endParaRPr lang="en-US" b="1" dirty="0">
                        <a:latin typeface="Times New Roman" pitchFamily="18" charset="0"/>
                        <a:cs typeface="Times New Roman" pitchFamily="18" charset="0"/>
                      </a:endParaRPr>
                    </a:p>
                  </a:txBody>
                  <a:tcPr>
                    <a:solidFill>
                      <a:schemeClr val="bg1">
                        <a:lumMod val="75000"/>
                      </a:schemeClr>
                    </a:solidFill>
                  </a:tcPr>
                </a:tc>
              </a:tr>
            </a:tbl>
          </a:graphicData>
        </a:graphic>
      </p:graphicFrame>
      <p:sp>
        <p:nvSpPr>
          <p:cNvPr id="3" name="TextBox 2"/>
          <p:cNvSpPr txBox="1"/>
          <p:nvPr/>
        </p:nvSpPr>
        <p:spPr>
          <a:xfrm>
            <a:off x="1905000" y="1143000"/>
            <a:ext cx="5688096" cy="707886"/>
          </a:xfrm>
          <a:prstGeom prst="rect">
            <a:avLst/>
          </a:prstGeom>
          <a:solidFill>
            <a:schemeClr val="bg1"/>
          </a:solidFill>
        </p:spPr>
        <p:txBody>
          <a:bodyPr wrap="none" rtlCol="0">
            <a:spAutoFit/>
          </a:bodyPr>
          <a:lstStyle/>
          <a:p>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Sum across all seasons, </a:t>
            </a:r>
            <a:r>
              <a:rPr lang="el-GR" sz="4000" b="1" dirty="0" smtClean="0">
                <a:effectLst>
                  <a:outerShdw blurRad="38100" dist="38100" dir="2700000" algn="tl">
                    <a:srgbClr val="000000">
                      <a:alpha val="43137"/>
                    </a:srgbClr>
                  </a:outerShdw>
                </a:effectLst>
                <a:latin typeface="Times New Roman" pitchFamily="18" charset="0"/>
                <a:cs typeface="Times New Roman" pitchFamily="18" charset="0"/>
              </a:rPr>
              <a:t>Σ</a:t>
            </a:r>
            <a:endParaRPr lang="en-US" sz="4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Oval 3"/>
          <p:cNvSpPr/>
          <p:nvPr/>
        </p:nvSpPr>
        <p:spPr>
          <a:xfrm>
            <a:off x="5105400" y="1676401"/>
            <a:ext cx="1295400" cy="1752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00800" y="1676402"/>
            <a:ext cx="1352679" cy="17743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0650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315"/>
            <a:ext cx="9143999" cy="6857685"/>
          </a:xfrm>
          <a:prstGeom prst="rect">
            <a:avLst/>
          </a:prstGeom>
          <a:noFill/>
          <a:ln w="9525">
            <a:noFill/>
            <a:miter lim="800000"/>
            <a:headEnd/>
            <a:tailEnd/>
          </a:ln>
        </p:spPr>
      </p:pic>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 and </a:t>
            </a:r>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Macroalgae</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Abundance and Productivity</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p:cNvSpPr txBox="1"/>
          <p:nvPr/>
        </p:nvSpPr>
        <p:spPr>
          <a:xfrm>
            <a:off x="304800" y="1447800"/>
            <a:ext cx="4156010"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 Standing Crop and Abundance</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990600" y="6248400"/>
            <a:ext cx="4171014" cy="369332"/>
          </a:xfrm>
          <a:prstGeom prst="rect">
            <a:avLst/>
          </a:prstGeom>
          <a:noFill/>
        </p:spPr>
        <p:txBody>
          <a:bodyPr wrap="none" rtlCol="0">
            <a:spAutoFit/>
          </a:bodyPr>
          <a:lstStyle/>
          <a:p>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Fourqurean</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en-US" b="1" i="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et al</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(2001, </a:t>
            </a:r>
            <a:r>
              <a:rPr lang="en-US" b="1" i="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Marine Biology</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b="1" i="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1066800" y="5715000"/>
            <a:ext cx="1249060" cy="369332"/>
          </a:xfrm>
          <a:prstGeom prst="rect">
            <a:avLst/>
          </a:prstGeom>
          <a:solidFill>
            <a:srgbClr val="00B050"/>
          </a:solidFill>
        </p:spPr>
        <p:txBody>
          <a:bodyPr wrap="none" rtlCol="0">
            <a:spAutoFit/>
          </a:bodyPr>
          <a:lstStyle/>
          <a:p>
            <a:r>
              <a:rPr lang="en-US" dirty="0" smtClean="0">
                <a:latin typeface="Arial" pitchFamily="34" charset="0"/>
                <a:cs typeface="Arial" pitchFamily="34" charset="0"/>
              </a:rPr>
              <a:t>Max, June</a:t>
            </a:r>
            <a:endParaRPr lang="en-US" dirty="0">
              <a:latin typeface="Arial" pitchFamily="34" charset="0"/>
              <a:cs typeface="Arial" pitchFamily="34" charset="0"/>
            </a:endParaRPr>
          </a:p>
        </p:txBody>
      </p:sp>
      <p:pic>
        <p:nvPicPr>
          <p:cNvPr id="11" name="Picture 5"/>
          <p:cNvPicPr>
            <a:picLocks noChangeAspect="1" noChangeArrowheads="1"/>
          </p:cNvPicPr>
          <p:nvPr/>
        </p:nvPicPr>
        <p:blipFill>
          <a:blip r:embed="rId4" cstate="print"/>
          <a:srcRect r="48528"/>
          <a:stretch>
            <a:fillRect/>
          </a:stretch>
        </p:blipFill>
        <p:spPr bwMode="auto">
          <a:xfrm>
            <a:off x="838200" y="1905000"/>
            <a:ext cx="2971800" cy="3626674"/>
          </a:xfrm>
          <a:prstGeom prst="rect">
            <a:avLst/>
          </a:prstGeom>
          <a:noFill/>
          <a:ln w="9525">
            <a:noFill/>
            <a:miter lim="800000"/>
            <a:headEnd/>
            <a:tailEnd/>
          </a:ln>
        </p:spPr>
      </p:pic>
      <p:cxnSp>
        <p:nvCxnSpPr>
          <p:cNvPr id="13" name="Straight Connector 12"/>
          <p:cNvCxnSpPr/>
          <p:nvPr/>
        </p:nvCxnSpPr>
        <p:spPr>
          <a:xfrm>
            <a:off x="1828800" y="2667000"/>
            <a:ext cx="0" cy="30480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032" name="Group 8"/>
          <p:cNvGrpSpPr>
            <a:grpSpLocks noChangeAspect="1"/>
          </p:cNvGrpSpPr>
          <p:nvPr/>
        </p:nvGrpSpPr>
        <p:grpSpPr bwMode="auto">
          <a:xfrm>
            <a:off x="4800600" y="2133600"/>
            <a:ext cx="3505200" cy="3145460"/>
            <a:chOff x="3120" y="1152"/>
            <a:chExt cx="1939" cy="1740"/>
          </a:xfrm>
        </p:grpSpPr>
        <p:sp>
          <p:nvSpPr>
            <p:cNvPr id="1031" name="AutoShape 7"/>
            <p:cNvSpPr>
              <a:spLocks noChangeAspect="1" noChangeArrowheads="1" noTextEdit="1"/>
            </p:cNvSpPr>
            <p:nvPr/>
          </p:nvSpPr>
          <p:spPr bwMode="auto">
            <a:xfrm>
              <a:off x="3120" y="1152"/>
              <a:ext cx="1939" cy="17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1033" name="Picture 9"/>
            <p:cNvPicPr>
              <a:picLocks noChangeAspect="1" noChangeArrowheads="1"/>
            </p:cNvPicPr>
            <p:nvPr/>
          </p:nvPicPr>
          <p:blipFill>
            <a:blip r:embed="rId5" cstate="print"/>
            <a:srcRect/>
            <a:stretch>
              <a:fillRect/>
            </a:stretch>
          </p:blipFill>
          <p:spPr bwMode="auto">
            <a:xfrm>
              <a:off x="3120" y="1152"/>
              <a:ext cx="1941" cy="1742"/>
            </a:xfrm>
            <a:prstGeom prst="rect">
              <a:avLst/>
            </a:prstGeom>
            <a:noFill/>
            <a:ln w="9525">
              <a:noFill/>
              <a:miter lim="800000"/>
              <a:headEnd/>
              <a:tailEnd/>
            </a:ln>
          </p:spPr>
        </p:pic>
      </p:grpSp>
      <p:sp>
        <p:nvSpPr>
          <p:cNvPr id="17" name="TextBox 16"/>
          <p:cNvSpPr txBox="1"/>
          <p:nvPr/>
        </p:nvSpPr>
        <p:spPr>
          <a:xfrm>
            <a:off x="2590800" y="5715000"/>
            <a:ext cx="1505540" cy="369332"/>
          </a:xfrm>
          <a:prstGeom prst="rect">
            <a:avLst/>
          </a:prstGeom>
          <a:solidFill>
            <a:schemeClr val="accent6">
              <a:lumMod val="60000"/>
              <a:lumOff val="40000"/>
            </a:schemeClr>
          </a:solidFill>
        </p:spPr>
        <p:txBody>
          <a:bodyPr wrap="none" rtlCol="0">
            <a:spAutoFit/>
          </a:bodyPr>
          <a:lstStyle/>
          <a:p>
            <a:r>
              <a:rPr lang="en-US" dirty="0" smtClean="0">
                <a:latin typeface="Arial" pitchFamily="34" charset="0"/>
                <a:cs typeface="Arial" pitchFamily="34" charset="0"/>
              </a:rPr>
              <a:t>Min, January</a:t>
            </a:r>
            <a:endParaRPr lang="en-US" dirty="0">
              <a:latin typeface="Arial" pitchFamily="34" charset="0"/>
              <a:cs typeface="Arial" pitchFamily="34" charset="0"/>
            </a:endParaRPr>
          </a:p>
        </p:txBody>
      </p:sp>
      <p:cxnSp>
        <p:nvCxnSpPr>
          <p:cNvPr id="18" name="Straight Connector 17"/>
          <p:cNvCxnSpPr/>
          <p:nvPr/>
        </p:nvCxnSpPr>
        <p:spPr>
          <a:xfrm>
            <a:off x="2971800" y="2667000"/>
            <a:ext cx="0" cy="3048000"/>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943600" y="2362200"/>
            <a:ext cx="0" cy="32766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334000" y="5715000"/>
            <a:ext cx="1159292" cy="369332"/>
          </a:xfrm>
          <a:prstGeom prst="rect">
            <a:avLst/>
          </a:prstGeom>
          <a:solidFill>
            <a:srgbClr val="00B050"/>
          </a:solidFill>
        </p:spPr>
        <p:txBody>
          <a:bodyPr wrap="none" rtlCol="0">
            <a:spAutoFit/>
          </a:bodyPr>
          <a:lstStyle/>
          <a:p>
            <a:r>
              <a:rPr lang="en-US" dirty="0" smtClean="0">
                <a:latin typeface="Arial" pitchFamily="34" charset="0"/>
                <a:cs typeface="Arial" pitchFamily="34" charset="0"/>
              </a:rPr>
              <a:t>Max, July</a:t>
            </a:r>
            <a:endParaRPr lang="en-US" dirty="0">
              <a:latin typeface="Arial" pitchFamily="34" charset="0"/>
              <a:cs typeface="Arial" pitchFamily="34" charset="0"/>
            </a:endParaRPr>
          </a:p>
        </p:txBody>
      </p:sp>
      <p:sp>
        <p:nvSpPr>
          <p:cNvPr id="23" name="TextBox 22"/>
          <p:cNvSpPr txBox="1"/>
          <p:nvPr/>
        </p:nvSpPr>
        <p:spPr>
          <a:xfrm>
            <a:off x="6858000" y="5715000"/>
            <a:ext cx="1505540" cy="369332"/>
          </a:xfrm>
          <a:prstGeom prst="rect">
            <a:avLst/>
          </a:prstGeom>
          <a:solidFill>
            <a:schemeClr val="accent6">
              <a:lumMod val="60000"/>
              <a:lumOff val="40000"/>
            </a:schemeClr>
          </a:solidFill>
        </p:spPr>
        <p:txBody>
          <a:bodyPr wrap="none" rtlCol="0">
            <a:spAutoFit/>
          </a:bodyPr>
          <a:lstStyle/>
          <a:p>
            <a:r>
              <a:rPr lang="en-US" dirty="0" smtClean="0">
                <a:latin typeface="Arial" pitchFamily="34" charset="0"/>
                <a:cs typeface="Arial" pitchFamily="34" charset="0"/>
              </a:rPr>
              <a:t>Min, January</a:t>
            </a:r>
            <a:endParaRPr lang="en-US" dirty="0">
              <a:latin typeface="Arial" pitchFamily="34" charset="0"/>
              <a:cs typeface="Arial" pitchFamily="34" charset="0"/>
            </a:endParaRPr>
          </a:p>
        </p:txBody>
      </p:sp>
      <p:cxnSp>
        <p:nvCxnSpPr>
          <p:cNvPr id="24" name="Straight Connector 23"/>
          <p:cNvCxnSpPr/>
          <p:nvPr/>
        </p:nvCxnSpPr>
        <p:spPr>
          <a:xfrm>
            <a:off x="7239000" y="2590800"/>
            <a:ext cx="0" cy="3048000"/>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90600" y="3048000"/>
            <a:ext cx="5683992" cy="1477328"/>
          </a:xfrm>
          <a:prstGeom prst="rect">
            <a:avLst/>
          </a:prstGeom>
          <a:solidFill>
            <a:srgbClr val="00B050"/>
          </a:solidFill>
        </p:spPr>
        <p:txBody>
          <a:bodyPr wrap="none" rtlCol="0">
            <a:spAutoFit/>
          </a:bodyPr>
          <a:lstStyle/>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Same trend for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Macroalgae</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a:t>
            </a:r>
          </a:p>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-Max abundance in Spring/Summer,</a:t>
            </a:r>
          </a:p>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-decay in Fall/Winter </a:t>
            </a:r>
          </a:p>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Lirman</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and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Biber</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(2000, </a:t>
            </a:r>
            <a:r>
              <a:rPr lang="en-US" b="1" i="1" dirty="0" smtClean="0">
                <a:effectLst>
                  <a:outerShdw blurRad="38100" dist="38100" dir="2700000" algn="tl">
                    <a:srgbClr val="000000">
                      <a:alpha val="43137"/>
                    </a:srgbClr>
                  </a:outerShdw>
                </a:effectLst>
                <a:latin typeface="Times New Roman" pitchFamily="18" charset="0"/>
                <a:cs typeface="Times New Roman" pitchFamily="18" charset="0"/>
              </a:rPr>
              <a:t>Bot. Mar</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p>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Collado</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-Vides et al. (2005, </a:t>
            </a:r>
            <a:r>
              <a:rPr lang="en-US" b="1" i="1" dirty="0" smtClean="0">
                <a:effectLst>
                  <a:outerShdw blurRad="38100" dist="38100" dir="2700000" algn="tl">
                    <a:srgbClr val="000000">
                      <a:alpha val="43137"/>
                    </a:srgbClr>
                  </a:outerShdw>
                </a:effectLst>
                <a:latin typeface="Times New Roman" pitchFamily="18" charset="0"/>
                <a:cs typeface="Times New Roman" pitchFamily="18" charset="0"/>
              </a:rPr>
              <a:t>J. </a:t>
            </a:r>
            <a:r>
              <a:rPr lang="en-US" b="1" i="1" dirty="0" err="1" smtClean="0">
                <a:effectLst>
                  <a:outerShdw blurRad="38100" dist="38100" dir="2700000" algn="tl">
                    <a:srgbClr val="000000">
                      <a:alpha val="43137"/>
                    </a:srgbClr>
                  </a:outerShdw>
                </a:effectLst>
                <a:latin typeface="Times New Roman" pitchFamily="18" charset="0"/>
                <a:cs typeface="Times New Roman" pitchFamily="18" charset="0"/>
              </a:rPr>
              <a:t>Phycol</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5715000" y="1447800"/>
            <a:ext cx="1411605"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Productivity</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92634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7" grpId="0" animBg="1"/>
      <p:bldP spid="17" grpId="0" animBg="1"/>
      <p:bldP spid="20" grpId="0" animBg="1"/>
      <p:bldP spid="23" grpId="0" animBg="1"/>
      <p:bldP spid="25"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C:\Documents and Settings\derek.manzello\Desktop\Cheeca location.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1641"/>
          <a:stretch/>
        </p:blipFill>
        <p:spPr bwMode="auto">
          <a:xfrm>
            <a:off x="-1"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p:cNvSpPr/>
          <p:nvPr/>
        </p:nvSpPr>
        <p:spPr>
          <a:xfrm>
            <a:off x="3456762" y="5105400"/>
            <a:ext cx="5334000" cy="369332"/>
          </a:xfrm>
          <a:prstGeom prst="rect">
            <a:avLst/>
          </a:prstGeom>
          <a:solidFill>
            <a:schemeClr val="bg1"/>
          </a:solidFill>
        </p:spPr>
        <p:txBody>
          <a:bodyPr wrap="square">
            <a:spAutoFit/>
          </a:bodyPr>
          <a:lstStyle/>
          <a:p>
            <a:r>
              <a:rPr lang="en-US" dirty="0">
                <a:hlinkClick r:id="rId4"/>
              </a:rPr>
              <a:t>http://</a:t>
            </a:r>
            <a:r>
              <a:rPr lang="en-US" dirty="0" smtClean="0">
                <a:hlinkClick r:id="rId4"/>
              </a:rPr>
              <a:t>www.pmel.noaa.gov/co2/story/Cheeca+Rocks</a:t>
            </a:r>
            <a:endParaRPr lang="en-US" dirty="0" smtClean="0"/>
          </a:p>
        </p:txBody>
      </p:sp>
      <p:sp>
        <p:nvSpPr>
          <p:cNvPr id="5" name="TextBox 4"/>
          <p:cNvSpPr txBox="1"/>
          <p:nvPr/>
        </p:nvSpPr>
        <p:spPr>
          <a:xfrm>
            <a:off x="5753100" y="4311134"/>
            <a:ext cx="1467774"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Cheeca Rocks</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2700" y="6139934"/>
            <a:ext cx="1068498" cy="369332"/>
          </a:xfrm>
          <a:prstGeom prst="rect">
            <a:avLst/>
          </a:prstGeom>
          <a:noFill/>
        </p:spPr>
        <p:txBody>
          <a:bodyPr wrap="none" rtlCol="0">
            <a:spAutoFit/>
          </a:bodyPr>
          <a:lstStyle/>
          <a:p>
            <a:r>
              <a:rPr lang="en-US" b="1" dirty="0" smtClean="0">
                <a:solidFill>
                  <a:schemeClr val="bg1"/>
                </a:solidFill>
              </a:rPr>
              <a:t>Key West</a:t>
            </a:r>
            <a:endParaRPr lang="en-US" b="1" dirty="0">
              <a:solidFill>
                <a:schemeClr val="bg1"/>
              </a:solidFill>
            </a:endParaRPr>
          </a:p>
        </p:txBody>
      </p:sp>
      <p:sp>
        <p:nvSpPr>
          <p:cNvPr id="7" name="Oval 6"/>
          <p:cNvSpPr/>
          <p:nvPr/>
        </p:nvSpPr>
        <p:spPr>
          <a:xfrm>
            <a:off x="104775" y="6045755"/>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432530" y="152400"/>
            <a:ext cx="800219" cy="369332"/>
          </a:xfrm>
          <a:prstGeom prst="rect">
            <a:avLst/>
          </a:prstGeom>
          <a:noFill/>
        </p:spPr>
        <p:txBody>
          <a:bodyPr wrap="none" rtlCol="0">
            <a:spAutoFit/>
          </a:bodyPr>
          <a:lstStyle/>
          <a:p>
            <a:r>
              <a:rPr lang="en-US" b="1" dirty="0" smtClean="0">
                <a:solidFill>
                  <a:schemeClr val="bg1"/>
                </a:solidFill>
              </a:rPr>
              <a:t>Miami</a:t>
            </a:r>
            <a:endParaRPr lang="en-US" b="1" dirty="0">
              <a:solidFill>
                <a:schemeClr val="bg1"/>
              </a:solidFill>
            </a:endParaRPr>
          </a:p>
        </p:txBody>
      </p:sp>
      <p:sp>
        <p:nvSpPr>
          <p:cNvPr id="16" name="Oval 15"/>
          <p:cNvSpPr/>
          <p:nvPr/>
        </p:nvSpPr>
        <p:spPr>
          <a:xfrm>
            <a:off x="7524605" y="58221"/>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48124" y="6248400"/>
            <a:ext cx="1112741"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MAP-CO</a:t>
            </a:r>
            <a:r>
              <a:rPr lang="en-US" b="1" baseline="-25000" dirty="0" smtClean="0">
                <a:solidFill>
                  <a:schemeClr val="bg1"/>
                </a:solidFill>
                <a:effectLst>
                  <a:outerShdw blurRad="38100" dist="38100" dir="2700000" algn="tl">
                    <a:srgbClr val="000000">
                      <a:alpha val="43137"/>
                    </a:srgbClr>
                  </a:outerShdw>
                </a:effectLst>
              </a:rPr>
              <a:t>2</a:t>
            </a:r>
            <a:endParaRPr lang="en-US" b="1" baseline="-25000" dirty="0">
              <a:solidFill>
                <a:schemeClr val="bg1"/>
              </a:solidFill>
              <a:effectLst>
                <a:outerShdw blurRad="38100" dist="38100" dir="2700000" algn="tl">
                  <a:srgbClr val="000000">
                    <a:alpha val="43137"/>
                  </a:srgbClr>
                </a:outerShdw>
              </a:effectLst>
            </a:endParaRPr>
          </a:p>
        </p:txBody>
      </p:sp>
      <p:sp>
        <p:nvSpPr>
          <p:cNvPr id="11" name="Title 1"/>
          <p:cNvSpPr>
            <a:spLocks noGrp="1"/>
          </p:cNvSpPr>
          <p:nvPr>
            <p:ph type="title"/>
          </p:nvPr>
        </p:nvSpPr>
        <p:spPr>
          <a:xfrm>
            <a:off x="393698" y="138112"/>
            <a:ext cx="8229600" cy="1143000"/>
          </a:xfrm>
          <a:solidFill>
            <a:schemeClr val="bg1"/>
          </a:solidFill>
        </p:spPr>
        <p:txBody>
          <a:bodyPr>
            <a:normAutofit fontScale="90000"/>
          </a:bodyPr>
          <a:lstStyle/>
          <a:p>
            <a:r>
              <a:rPr lang="en-US" b="1" dirty="0" smtClean="0">
                <a:latin typeface="Times New Roman" pitchFamily="18" charset="0"/>
                <a:cs typeface="Times New Roman" pitchFamily="18" charset="0"/>
              </a:rPr>
              <a:t>High Resolution CO</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Time-Series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b="1" i="1" dirty="0" smtClean="0">
                <a:latin typeface="Times New Roman" pitchFamily="18" charset="0"/>
                <a:cs typeface="Times New Roman" pitchFamily="18" charset="0"/>
              </a:rPr>
              <a:t>Cheeca Rocks: Inshore Patch Reef</a:t>
            </a:r>
            <a:endParaRPr lang="en-US" b="1" i="1" dirty="0">
              <a:latin typeface="Times New Roman" pitchFamily="18" charset="0"/>
              <a:cs typeface="Times New Roman" pitchFamily="18" charset="0"/>
            </a:endParaRPr>
          </a:p>
        </p:txBody>
      </p:sp>
      <p:pic>
        <p:nvPicPr>
          <p:cNvPr id="9" name="Picture 2"/>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1666" b="6944"/>
          <a:stretch/>
        </p:blipFill>
        <p:spPr bwMode="auto">
          <a:xfrm>
            <a:off x="365934" y="1371600"/>
            <a:ext cx="8412128" cy="372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Picture 3"/>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24361" t="21537" r="24085" b="18010"/>
          <a:stretch/>
        </p:blipFill>
        <p:spPr bwMode="auto">
          <a:xfrm>
            <a:off x="41275" y="4902262"/>
            <a:ext cx="2199440" cy="1933575"/>
          </a:xfrm>
          <a:prstGeom prst="rect">
            <a:avLst/>
          </a:prstGeom>
          <a:noFill/>
          <a:ln w="25400" cmpd="dbl">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3647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 calcmode="lin" valueType="num">
                                      <p:cBhvr>
                                        <p:cTn id="9" dur="500" fill="hold"/>
                                        <p:tgtEl>
                                          <p:spTgt spid="17"/>
                                        </p:tgtEl>
                                        <p:attrNameLst>
                                          <p:attrName>ppt_w</p:attrName>
                                        </p:attrNameLst>
                                      </p:cBhvr>
                                      <p:tavLst>
                                        <p:tav tm="0">
                                          <p:val>
                                            <p:fltVal val="0"/>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animEffect transition="in" filter="fade">
                                      <p:cBhvr>
                                        <p:cTn id="11" dur="500"/>
                                        <p:tgtEl>
                                          <p:spTgt spid="17"/>
                                        </p:tgtEl>
                                      </p:cBhvr>
                                    </p:animEffect>
                                  </p:childTnLst>
                                </p:cTn>
                              </p:par>
                              <p:par>
                                <p:cTn id="12" presetID="53" presetClass="entr" presetSubtype="16"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derek.manzello\Desktop\cheeca_tav_conch.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1893"/>
          <a:stretch/>
        </p:blipFill>
        <p:spPr bwMode="auto">
          <a:xfrm>
            <a:off x="0" y="-25400"/>
            <a:ext cx="9144000" cy="68834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12700" y="6139934"/>
            <a:ext cx="1068498" cy="369332"/>
          </a:xfrm>
          <a:prstGeom prst="rect">
            <a:avLst/>
          </a:prstGeom>
          <a:noFill/>
        </p:spPr>
        <p:txBody>
          <a:bodyPr wrap="none" rtlCol="0">
            <a:spAutoFit/>
          </a:bodyPr>
          <a:lstStyle/>
          <a:p>
            <a:r>
              <a:rPr lang="en-US" b="1" dirty="0" smtClean="0">
                <a:solidFill>
                  <a:schemeClr val="bg1"/>
                </a:solidFill>
              </a:rPr>
              <a:t>Key West</a:t>
            </a:r>
            <a:endParaRPr lang="en-US" b="1" dirty="0">
              <a:solidFill>
                <a:schemeClr val="bg1"/>
              </a:solidFill>
            </a:endParaRPr>
          </a:p>
        </p:txBody>
      </p:sp>
      <p:sp>
        <p:nvSpPr>
          <p:cNvPr id="6" name="Oval 5"/>
          <p:cNvSpPr/>
          <p:nvPr/>
        </p:nvSpPr>
        <p:spPr>
          <a:xfrm>
            <a:off x="104775" y="6045755"/>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432530" y="152400"/>
            <a:ext cx="800219" cy="369332"/>
          </a:xfrm>
          <a:prstGeom prst="rect">
            <a:avLst/>
          </a:prstGeom>
          <a:noFill/>
        </p:spPr>
        <p:txBody>
          <a:bodyPr wrap="none" rtlCol="0">
            <a:spAutoFit/>
          </a:bodyPr>
          <a:lstStyle/>
          <a:p>
            <a:r>
              <a:rPr lang="en-US" b="1" dirty="0" smtClean="0">
                <a:solidFill>
                  <a:schemeClr val="bg1"/>
                </a:solidFill>
              </a:rPr>
              <a:t>Miami</a:t>
            </a:r>
            <a:endParaRPr lang="en-US" b="1" dirty="0">
              <a:solidFill>
                <a:schemeClr val="bg1"/>
              </a:solidFill>
            </a:endParaRPr>
          </a:p>
        </p:txBody>
      </p:sp>
      <p:sp>
        <p:nvSpPr>
          <p:cNvPr id="8" name="Oval 7"/>
          <p:cNvSpPr/>
          <p:nvPr/>
        </p:nvSpPr>
        <p:spPr>
          <a:xfrm>
            <a:off x="7524605" y="58221"/>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5" name="Picture 3" descr="C:\Documents and Settings\derek.manzello\Desktop\FRT G study\Field PICS\April 2012\SeaFET.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1600200"/>
            <a:ext cx="3205477" cy="2404509"/>
          </a:xfrm>
          <a:prstGeom prst="rect">
            <a:avLst/>
          </a:prstGeom>
          <a:noFill/>
          <a:ln w="25400" cmpd="dbl">
            <a:solidFill>
              <a:schemeClr val="bg1"/>
            </a:solidFill>
          </a:ln>
          <a:extLst>
            <a:ext uri="{909E8E84-426E-40DD-AFC4-6F175D3DCCD1}">
              <a14:hiddenFill xmlns:a14="http://schemas.microsoft.com/office/drawing/2010/main" xmlns="">
                <a:solidFill>
                  <a:srgbClr val="FFFFFF"/>
                </a:solidFill>
              </a14:hiddenFill>
            </a:ext>
          </a:extLst>
        </p:spPr>
      </p:pic>
      <p:sp>
        <p:nvSpPr>
          <p:cNvPr id="10" name="Title 1"/>
          <p:cNvSpPr>
            <a:spLocks noGrp="1"/>
          </p:cNvSpPr>
          <p:nvPr>
            <p:ph type="title"/>
          </p:nvPr>
        </p:nvSpPr>
        <p:spPr>
          <a:xfrm>
            <a:off x="457200" y="76200"/>
            <a:ext cx="8229600" cy="1143000"/>
          </a:xfrm>
        </p:spPr>
        <p:txBody>
          <a:bodyPr>
            <a:normAutofit/>
          </a:bodyPr>
          <a:lstStyle/>
          <a:p>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SeaFET</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pH</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209211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57200" y="7883"/>
            <a:ext cx="8229600" cy="1143000"/>
          </a:xfrm>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rPr>
              <a:t>High Resolution pH Time-Series</a:t>
            </a:r>
            <a:endParaRPr lang="en-US" b="1" dirty="0">
              <a:solidFill>
                <a:schemeClr val="bg1"/>
              </a:solidFill>
              <a:effectLst>
                <a:outerShdw blurRad="38100" dist="38100" dir="2700000" algn="tl">
                  <a:srgbClr val="000000">
                    <a:alpha val="43137"/>
                  </a:srgbClr>
                </a:outerShdw>
              </a:effectLst>
              <a:latin typeface="Times New Roman" pitchFamily="18"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600200"/>
            <a:ext cx="8516007" cy="5137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rot="16200000">
            <a:off x="63659" y="3737886"/>
            <a:ext cx="492444" cy="369332"/>
          </a:xfrm>
          <a:prstGeom prst="rect">
            <a:avLst/>
          </a:prstGeom>
          <a:noFill/>
        </p:spPr>
        <p:txBody>
          <a:bodyPr wrap="none" rtlCol="0">
            <a:spAutoFit/>
          </a:bodyPr>
          <a:lstStyle/>
          <a:p>
            <a:pPr algn="ctr"/>
            <a:r>
              <a:rPr lang="en-US" b="1" dirty="0" smtClean="0">
                <a:solidFill>
                  <a:schemeClr val="bg1"/>
                </a:solidFill>
                <a:latin typeface="Times New Roman" pitchFamily="18" charset="0"/>
                <a:cs typeface="Times New Roman" pitchFamily="18" charset="0"/>
              </a:rPr>
              <a:t>pH</a:t>
            </a:r>
            <a:endParaRPr lang="en-US" b="1" dirty="0" smtClean="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xmlns="" val="3782235000"/>
              </p:ext>
            </p:extLst>
          </p:nvPr>
        </p:nvGraphicFramePr>
        <p:xfrm>
          <a:off x="5562600" y="1143000"/>
          <a:ext cx="3124200" cy="2087881"/>
        </p:xfrm>
        <a:graphic>
          <a:graphicData uri="http://schemas.openxmlformats.org/drawingml/2006/table">
            <a:tbl>
              <a:tblPr firstRow="1" bandRow="1">
                <a:tableStyleId>{5C22544A-7EE6-4342-B048-85BDC9FD1C3A}</a:tableStyleId>
              </a:tblPr>
              <a:tblGrid>
                <a:gridCol w="838200"/>
                <a:gridCol w="1066800"/>
                <a:gridCol w="1219200"/>
              </a:tblGrid>
              <a:tr h="396241">
                <a:tc>
                  <a:txBody>
                    <a:bodyPr/>
                    <a:lstStyle/>
                    <a:p>
                      <a:endParaRPr lang="en-US" sz="1400" dirty="0">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400" baseline="0" dirty="0" smtClean="0">
                          <a:solidFill>
                            <a:srgbClr val="00B050"/>
                          </a:solidFill>
                          <a:latin typeface="Times New Roman" pitchFamily="18" charset="0"/>
                          <a:cs typeface="Times New Roman" pitchFamily="18" charset="0"/>
                        </a:rPr>
                        <a:t>INSHORE</a:t>
                      </a:r>
                      <a:endParaRPr lang="en-US" sz="1400" baseline="0" dirty="0">
                        <a:solidFill>
                          <a:srgbClr val="00B050"/>
                        </a:solidFill>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400" baseline="0" dirty="0" smtClean="0">
                          <a:solidFill>
                            <a:srgbClr val="00B0F0"/>
                          </a:solidFill>
                          <a:latin typeface="Times New Roman" pitchFamily="18" charset="0"/>
                          <a:cs typeface="Times New Roman" pitchFamily="18" charset="0"/>
                        </a:rPr>
                        <a:t>OFFSHORE</a:t>
                      </a:r>
                      <a:endParaRPr lang="en-US" sz="1400" baseline="0" dirty="0">
                        <a:solidFill>
                          <a:srgbClr val="00B0F0"/>
                        </a:solidFill>
                        <a:latin typeface="Times New Roman" pitchFamily="18" charset="0"/>
                        <a:cs typeface="Times New Roman" pitchFamily="18" charset="0"/>
                      </a:endParaRPr>
                    </a:p>
                  </a:txBody>
                  <a:tcPr>
                    <a:solidFill>
                      <a:schemeClr val="bg1">
                        <a:lumMod val="95000"/>
                        <a:alpha val="26000"/>
                      </a:schemeClr>
                    </a:solidFill>
                  </a:tcPr>
                </a:tc>
              </a:tr>
              <a:tr h="370840">
                <a:tc>
                  <a:txBody>
                    <a:bodyPr/>
                    <a:lstStyle/>
                    <a:p>
                      <a:r>
                        <a:rPr lang="en-US" sz="1400" b="1" i="0" baseline="0" dirty="0" smtClean="0">
                          <a:solidFill>
                            <a:schemeClr val="bg1"/>
                          </a:solidFill>
                          <a:latin typeface="Times New Roman" pitchFamily="18" charset="0"/>
                          <a:cs typeface="Times New Roman" pitchFamily="18" charset="0"/>
                        </a:rPr>
                        <a:t>Mean </a:t>
                      </a:r>
                    </a:p>
                    <a:p>
                      <a:r>
                        <a:rPr lang="en-US" sz="1400" b="1" i="0" baseline="0" dirty="0" smtClean="0">
                          <a:solidFill>
                            <a:schemeClr val="bg1"/>
                          </a:solidFill>
                          <a:latin typeface="Times New Roman" pitchFamily="18" charset="0"/>
                          <a:cs typeface="Times New Roman" pitchFamily="18" charset="0"/>
                        </a:rPr>
                        <a:t>(± SEM)</a:t>
                      </a:r>
                      <a:endParaRPr lang="en-US" sz="1400" b="1" i="0" baseline="0" dirty="0">
                        <a:solidFill>
                          <a:schemeClr val="bg1"/>
                        </a:solidFill>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i="0" baseline="0" dirty="0" smtClean="0">
                          <a:solidFill>
                            <a:srgbClr val="00B050"/>
                          </a:solidFill>
                          <a:effectLst/>
                          <a:latin typeface="Times New Roman" pitchFamily="18" charset="0"/>
                          <a:cs typeface="Times New Roman" pitchFamily="18" charset="0"/>
                        </a:rPr>
                        <a:t>8.138 </a:t>
                      </a:r>
                    </a:p>
                    <a:p>
                      <a:r>
                        <a:rPr lang="en-US" sz="1600" b="1" i="0" baseline="0" dirty="0" smtClean="0">
                          <a:solidFill>
                            <a:srgbClr val="00B050"/>
                          </a:solidFill>
                          <a:effectLst/>
                          <a:latin typeface="Times New Roman" pitchFamily="18" charset="0"/>
                          <a:cs typeface="Times New Roman" pitchFamily="18" charset="0"/>
                        </a:rPr>
                        <a:t>(0.0011)</a:t>
                      </a:r>
                      <a:endParaRPr lang="en-US" sz="1600" b="1" i="0" baseline="0" dirty="0">
                        <a:solidFill>
                          <a:srgbClr val="00B050"/>
                        </a:solidFill>
                        <a:effectLst/>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baseline="0" dirty="0" smtClean="0">
                          <a:solidFill>
                            <a:srgbClr val="00B0F0"/>
                          </a:solidFill>
                          <a:effectLst/>
                          <a:latin typeface="Times New Roman" pitchFamily="18" charset="0"/>
                          <a:cs typeface="Times New Roman" pitchFamily="18" charset="0"/>
                        </a:rPr>
                        <a:t>8.087 (0.0010)</a:t>
                      </a:r>
                      <a:endParaRPr lang="en-US" sz="1600" b="1" baseline="0" dirty="0">
                        <a:solidFill>
                          <a:srgbClr val="00B0F0"/>
                        </a:solidFill>
                        <a:effectLst/>
                        <a:latin typeface="Times New Roman" pitchFamily="18" charset="0"/>
                        <a:cs typeface="Times New Roman" pitchFamily="18" charset="0"/>
                      </a:endParaRPr>
                    </a:p>
                  </a:txBody>
                  <a:tcPr>
                    <a:solidFill>
                      <a:schemeClr val="bg1">
                        <a:lumMod val="95000"/>
                        <a:alpha val="26000"/>
                      </a:schemeClr>
                    </a:solidFill>
                  </a:tcPr>
                </a:tc>
              </a:tr>
              <a:tr h="370840">
                <a:tc>
                  <a:txBody>
                    <a:bodyPr/>
                    <a:lstStyle/>
                    <a:p>
                      <a:r>
                        <a:rPr lang="en-US" sz="1400" b="1" i="0" baseline="0" dirty="0" smtClean="0">
                          <a:solidFill>
                            <a:schemeClr val="bg1"/>
                          </a:solidFill>
                          <a:latin typeface="Times New Roman" pitchFamily="18" charset="0"/>
                          <a:cs typeface="Times New Roman" pitchFamily="18" charset="0"/>
                        </a:rPr>
                        <a:t>Min</a:t>
                      </a:r>
                    </a:p>
                  </a:txBody>
                  <a:tcPr>
                    <a:solidFill>
                      <a:schemeClr val="bg1">
                        <a:lumMod val="95000"/>
                        <a:alpha val="26000"/>
                      </a:schemeClr>
                    </a:solidFill>
                  </a:tcPr>
                </a:tc>
                <a:tc>
                  <a:txBody>
                    <a:bodyPr/>
                    <a:lstStyle/>
                    <a:p>
                      <a:r>
                        <a:rPr lang="en-US" sz="1600" b="1" i="0" baseline="0" dirty="0" smtClean="0">
                          <a:solidFill>
                            <a:srgbClr val="00B050"/>
                          </a:solidFill>
                          <a:effectLst/>
                          <a:latin typeface="Times New Roman" pitchFamily="18" charset="0"/>
                          <a:cs typeface="Times New Roman" pitchFamily="18" charset="0"/>
                        </a:rPr>
                        <a:t>8.008</a:t>
                      </a:r>
                      <a:endParaRPr lang="en-US" sz="1600" b="1" i="0" baseline="0" dirty="0">
                        <a:solidFill>
                          <a:srgbClr val="00B050"/>
                        </a:solidFill>
                        <a:effectLst/>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baseline="0" dirty="0" smtClean="0">
                          <a:solidFill>
                            <a:srgbClr val="00B0F0"/>
                          </a:solidFill>
                          <a:effectLst/>
                          <a:latin typeface="Times New Roman" pitchFamily="18" charset="0"/>
                          <a:cs typeface="Times New Roman" pitchFamily="18" charset="0"/>
                        </a:rPr>
                        <a:t>8.003</a:t>
                      </a:r>
                      <a:endParaRPr lang="en-US" sz="1600" b="1" baseline="0" dirty="0">
                        <a:solidFill>
                          <a:srgbClr val="00B0F0"/>
                        </a:solidFill>
                        <a:effectLst/>
                        <a:latin typeface="Times New Roman" pitchFamily="18" charset="0"/>
                        <a:cs typeface="Times New Roman" pitchFamily="18" charset="0"/>
                      </a:endParaRPr>
                    </a:p>
                  </a:txBody>
                  <a:tcPr>
                    <a:solidFill>
                      <a:schemeClr val="bg1">
                        <a:lumMod val="95000"/>
                        <a:alpha val="26000"/>
                      </a:schemeClr>
                    </a:solidFill>
                  </a:tcPr>
                </a:tc>
              </a:tr>
              <a:tr h="370840">
                <a:tc>
                  <a:txBody>
                    <a:bodyPr/>
                    <a:lstStyle/>
                    <a:p>
                      <a:r>
                        <a:rPr lang="en-US" sz="1400" b="1" i="0" baseline="0" dirty="0" smtClean="0">
                          <a:solidFill>
                            <a:schemeClr val="bg1"/>
                          </a:solidFill>
                          <a:latin typeface="Times New Roman" pitchFamily="18" charset="0"/>
                          <a:cs typeface="Times New Roman" pitchFamily="18" charset="0"/>
                        </a:rPr>
                        <a:t>Max</a:t>
                      </a:r>
                      <a:endParaRPr lang="en-US" sz="1400" b="1" i="0" baseline="0" dirty="0">
                        <a:solidFill>
                          <a:schemeClr val="bg1"/>
                        </a:solidFill>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i="0" baseline="0" dirty="0" smtClean="0">
                          <a:solidFill>
                            <a:srgbClr val="00B050"/>
                          </a:solidFill>
                          <a:effectLst/>
                          <a:latin typeface="Times New Roman" pitchFamily="18" charset="0"/>
                          <a:cs typeface="Times New Roman" pitchFamily="18" charset="0"/>
                        </a:rPr>
                        <a:t>8.297</a:t>
                      </a:r>
                      <a:endParaRPr lang="en-US" sz="1600" b="1" i="0" baseline="0" dirty="0">
                        <a:solidFill>
                          <a:srgbClr val="00B050"/>
                        </a:solidFill>
                        <a:effectLst/>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baseline="0" dirty="0" smtClean="0">
                          <a:solidFill>
                            <a:srgbClr val="00B0F0"/>
                          </a:solidFill>
                          <a:effectLst/>
                          <a:latin typeface="Times New Roman" pitchFamily="18" charset="0"/>
                          <a:cs typeface="Times New Roman" pitchFamily="18" charset="0"/>
                        </a:rPr>
                        <a:t>8.250</a:t>
                      </a:r>
                      <a:endParaRPr lang="en-US" sz="1600" b="1" baseline="0" dirty="0">
                        <a:solidFill>
                          <a:srgbClr val="00B0F0"/>
                        </a:solidFill>
                        <a:effectLst/>
                        <a:latin typeface="Times New Roman" pitchFamily="18" charset="0"/>
                        <a:cs typeface="Times New Roman" pitchFamily="18" charset="0"/>
                      </a:endParaRPr>
                    </a:p>
                  </a:txBody>
                  <a:tcPr>
                    <a:solidFill>
                      <a:schemeClr val="bg1">
                        <a:lumMod val="95000"/>
                        <a:alpha val="26000"/>
                      </a:schemeClr>
                    </a:solidFill>
                  </a:tcPr>
                </a:tc>
              </a:tr>
              <a:tr h="370840">
                <a:tc>
                  <a:txBody>
                    <a:bodyPr/>
                    <a:lstStyle/>
                    <a:p>
                      <a:r>
                        <a:rPr lang="en-US" sz="1400" b="1" i="0" baseline="0" dirty="0" smtClean="0">
                          <a:solidFill>
                            <a:schemeClr val="bg1"/>
                          </a:solidFill>
                          <a:latin typeface="Times New Roman" pitchFamily="18" charset="0"/>
                          <a:cs typeface="Times New Roman" pitchFamily="18" charset="0"/>
                        </a:rPr>
                        <a:t>Range</a:t>
                      </a:r>
                      <a:endParaRPr lang="en-US" sz="1400" b="1" i="0" baseline="0" dirty="0">
                        <a:solidFill>
                          <a:schemeClr val="bg1"/>
                        </a:solidFill>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i="0" baseline="0" dirty="0" smtClean="0">
                          <a:solidFill>
                            <a:srgbClr val="00B050"/>
                          </a:solidFill>
                          <a:effectLst/>
                          <a:latin typeface="Times New Roman" pitchFamily="18" charset="0"/>
                          <a:cs typeface="Times New Roman" pitchFamily="18" charset="0"/>
                        </a:rPr>
                        <a:t>0.288</a:t>
                      </a:r>
                      <a:endParaRPr lang="en-US" sz="1600" b="1" i="0" baseline="0" dirty="0">
                        <a:solidFill>
                          <a:srgbClr val="00B050"/>
                        </a:solidFill>
                        <a:effectLst/>
                        <a:latin typeface="Times New Roman" pitchFamily="18" charset="0"/>
                        <a:cs typeface="Times New Roman" pitchFamily="18" charset="0"/>
                      </a:endParaRPr>
                    </a:p>
                  </a:txBody>
                  <a:tcPr>
                    <a:solidFill>
                      <a:schemeClr val="bg1">
                        <a:lumMod val="95000"/>
                        <a:alpha val="26000"/>
                      </a:schemeClr>
                    </a:solidFill>
                  </a:tcPr>
                </a:tc>
                <a:tc>
                  <a:txBody>
                    <a:bodyPr/>
                    <a:lstStyle/>
                    <a:p>
                      <a:r>
                        <a:rPr lang="en-US" sz="1600" b="1" baseline="0" dirty="0" smtClean="0">
                          <a:solidFill>
                            <a:srgbClr val="00B0F0"/>
                          </a:solidFill>
                          <a:effectLst/>
                          <a:latin typeface="Times New Roman" pitchFamily="18" charset="0"/>
                          <a:cs typeface="Times New Roman" pitchFamily="18" charset="0"/>
                        </a:rPr>
                        <a:t>0.247</a:t>
                      </a:r>
                      <a:endParaRPr lang="en-US" sz="1600" b="1" baseline="0" dirty="0">
                        <a:solidFill>
                          <a:srgbClr val="00B0F0"/>
                        </a:solidFill>
                        <a:effectLst/>
                        <a:latin typeface="Times New Roman" pitchFamily="18" charset="0"/>
                        <a:cs typeface="Times New Roman" pitchFamily="18" charset="0"/>
                      </a:endParaRPr>
                    </a:p>
                  </a:txBody>
                  <a:tcPr>
                    <a:solidFill>
                      <a:schemeClr val="bg1">
                        <a:lumMod val="95000"/>
                        <a:alpha val="26000"/>
                      </a:schemeClr>
                    </a:solidFill>
                  </a:tcPr>
                </a:tc>
              </a:tr>
            </a:tbl>
          </a:graphicData>
        </a:graphic>
      </p:graphicFrame>
    </p:spTree>
    <p:extLst>
      <p:ext uri="{BB962C8B-B14F-4D97-AF65-F5344CB8AC3E}">
        <p14:creationId xmlns:p14="http://schemas.microsoft.com/office/powerpoint/2010/main" xmlns="" val="2181096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2240281" y="1354573"/>
            <a:ext cx="45719" cy="5029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24600" y="1371600"/>
            <a:ext cx="45719" cy="5029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76200"/>
            <a:ext cx="8229600" cy="838200"/>
          </a:xfrm>
        </p:spPr>
        <p:txBody>
          <a:bodyPr>
            <a:normAutofit fontScale="90000"/>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Time-Series: Upper Keys, 2009-2011</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867400" y="1002268"/>
            <a:ext cx="3211264" cy="369332"/>
          </a:xfrm>
          <a:prstGeom prst="rect">
            <a:avLst/>
          </a:prstGeom>
          <a:noFill/>
        </p:spPr>
        <p:txBody>
          <a:bodyPr wrap="none" rtlCol="0">
            <a:spAutoFit/>
          </a:bodyPr>
          <a:lstStyle/>
          <a:p>
            <a:r>
              <a:rPr lang="en-US" b="1" dirty="0" smtClean="0">
                <a:solidFill>
                  <a:srgbClr val="FF0000"/>
                </a:solidFill>
              </a:rPr>
              <a:t>Cold-water mass coral mortality</a:t>
            </a:r>
            <a:endParaRPr lang="en-US" b="1" dirty="0">
              <a:solidFill>
                <a:srgbClr val="FF0000"/>
              </a:solidFill>
            </a:endParaRPr>
          </a:p>
        </p:txBody>
      </p:sp>
      <p:sp>
        <p:nvSpPr>
          <p:cNvPr id="11" name="Rectangle 10"/>
          <p:cNvSpPr/>
          <p:nvPr/>
        </p:nvSpPr>
        <p:spPr>
          <a:xfrm>
            <a:off x="2590800" y="4053839"/>
            <a:ext cx="457200" cy="4572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747086" y="5592233"/>
            <a:ext cx="228600" cy="2286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705099" y="2533347"/>
            <a:ext cx="228600" cy="3810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747086" y="2753783"/>
            <a:ext cx="228600" cy="5715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416084" y="3701534"/>
            <a:ext cx="806631" cy="369332"/>
          </a:xfrm>
          <a:prstGeom prst="rect">
            <a:avLst/>
          </a:prstGeom>
          <a:noFill/>
        </p:spPr>
        <p:txBody>
          <a:bodyPr wrap="none" rtlCol="0">
            <a:spAutoFit/>
          </a:bodyPr>
          <a:lstStyle/>
          <a:p>
            <a:r>
              <a:rPr lang="en-US" b="1" i="1" dirty="0" smtClean="0">
                <a:solidFill>
                  <a:schemeClr val="accent6"/>
                </a:solidFill>
              </a:rPr>
              <a:t>Windy</a:t>
            </a:r>
            <a:endParaRPr lang="en-US" b="1" i="1" dirty="0">
              <a:solidFill>
                <a:schemeClr val="accent6"/>
              </a:solidFill>
            </a:endParaRPr>
          </a:p>
        </p:txBody>
      </p:sp>
      <p:sp>
        <p:nvSpPr>
          <p:cNvPr id="13" name="Rectangle 12"/>
          <p:cNvSpPr/>
          <p:nvPr/>
        </p:nvSpPr>
        <p:spPr>
          <a:xfrm>
            <a:off x="3845983" y="2605314"/>
            <a:ext cx="114300" cy="118533"/>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748616" y="4070866"/>
            <a:ext cx="228600" cy="2286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848600" y="6155173"/>
            <a:ext cx="228600" cy="2286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772400" y="2992966"/>
            <a:ext cx="228600" cy="2286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429000" y="3701534"/>
            <a:ext cx="1906869" cy="369332"/>
          </a:xfrm>
          <a:prstGeom prst="rect">
            <a:avLst/>
          </a:prstGeom>
          <a:noFill/>
        </p:spPr>
        <p:txBody>
          <a:bodyPr wrap="none" rtlCol="0">
            <a:spAutoFit/>
          </a:bodyPr>
          <a:lstStyle/>
          <a:p>
            <a:r>
              <a:rPr lang="en-US" b="1" dirty="0" smtClean="0">
                <a:solidFill>
                  <a:schemeClr val="tx2">
                    <a:lumMod val="60000"/>
                    <a:lumOff val="40000"/>
                  </a:schemeClr>
                </a:solidFill>
              </a:rPr>
              <a:t>Low salinity event</a:t>
            </a:r>
            <a:endParaRPr lang="en-US" b="1" dirty="0">
              <a:solidFill>
                <a:schemeClr val="tx2">
                  <a:lumMod val="60000"/>
                  <a:lumOff val="40000"/>
                </a:schemeClr>
              </a:solidFill>
            </a:endParaRPr>
          </a:p>
        </p:txBody>
      </p:sp>
      <p:pic>
        <p:nvPicPr>
          <p:cNvPr id="1032"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106295"/>
            <a:ext cx="8132647" cy="57517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2508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10" grpId="0"/>
      <p:bldP spid="11" grpId="0" animBg="1"/>
      <p:bldP spid="17" grpId="0" animBg="1"/>
      <p:bldP spid="18" grpId="0" animBg="1"/>
      <p:bldP spid="19" grpId="0" animBg="1"/>
      <p:bldP spid="20" grpId="0"/>
      <p:bldP spid="13" grpId="0" animBg="1"/>
      <p:bldP spid="22" grpId="0" animBg="1"/>
      <p:bldP spid="23" grpId="0" animBg="1"/>
      <p:bldP spid="24" grpId="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Freeform 11"/>
          <p:cNvSpPr/>
          <p:nvPr/>
        </p:nvSpPr>
        <p:spPr>
          <a:xfrm>
            <a:off x="2849880" y="2011680"/>
            <a:ext cx="1356360" cy="2339340"/>
          </a:xfrm>
          <a:custGeom>
            <a:avLst/>
            <a:gdLst>
              <a:gd name="connsiteX0" fmla="*/ 0 w 1356360"/>
              <a:gd name="connsiteY0" fmla="*/ 2232660 h 2339340"/>
              <a:gd name="connsiteX1" fmla="*/ 22860 w 1356360"/>
              <a:gd name="connsiteY1" fmla="*/ 2331720 h 2339340"/>
              <a:gd name="connsiteX2" fmla="*/ 22860 w 1356360"/>
              <a:gd name="connsiteY2" fmla="*/ 2331720 h 2339340"/>
              <a:gd name="connsiteX3" fmla="*/ 99060 w 1356360"/>
              <a:gd name="connsiteY3" fmla="*/ 2339340 h 2339340"/>
              <a:gd name="connsiteX4" fmla="*/ 114300 w 1356360"/>
              <a:gd name="connsiteY4" fmla="*/ 2301240 h 2339340"/>
              <a:gd name="connsiteX5" fmla="*/ 358140 w 1356360"/>
              <a:gd name="connsiteY5" fmla="*/ 1524000 h 2339340"/>
              <a:gd name="connsiteX6" fmla="*/ 518160 w 1356360"/>
              <a:gd name="connsiteY6" fmla="*/ 1150620 h 2339340"/>
              <a:gd name="connsiteX7" fmla="*/ 586740 w 1356360"/>
              <a:gd name="connsiteY7" fmla="*/ 1028700 h 2339340"/>
              <a:gd name="connsiteX8" fmla="*/ 678180 w 1356360"/>
              <a:gd name="connsiteY8" fmla="*/ 990600 h 2339340"/>
              <a:gd name="connsiteX9" fmla="*/ 769620 w 1356360"/>
              <a:gd name="connsiteY9" fmla="*/ 990600 h 2339340"/>
              <a:gd name="connsiteX10" fmla="*/ 838200 w 1356360"/>
              <a:gd name="connsiteY10" fmla="*/ 1059180 h 2339340"/>
              <a:gd name="connsiteX11" fmla="*/ 1356360 w 1356360"/>
              <a:gd name="connsiteY11" fmla="*/ 1988820 h 2339340"/>
              <a:gd name="connsiteX12" fmla="*/ 1104900 w 1356360"/>
              <a:gd name="connsiteY12" fmla="*/ 975360 h 2339340"/>
              <a:gd name="connsiteX13" fmla="*/ 883920 w 1356360"/>
              <a:gd name="connsiteY13" fmla="*/ 274320 h 2339340"/>
              <a:gd name="connsiteX14" fmla="*/ 723900 w 1356360"/>
              <a:gd name="connsiteY14" fmla="*/ 0 h 2339340"/>
              <a:gd name="connsiteX15" fmla="*/ 655320 w 1356360"/>
              <a:gd name="connsiteY15" fmla="*/ 0 h 2339340"/>
              <a:gd name="connsiteX16" fmla="*/ 571500 w 1356360"/>
              <a:gd name="connsiteY16" fmla="*/ 68580 h 2339340"/>
              <a:gd name="connsiteX17" fmla="*/ 457200 w 1356360"/>
              <a:gd name="connsiteY17" fmla="*/ 342900 h 2339340"/>
              <a:gd name="connsiteX18" fmla="*/ 0 w 1356360"/>
              <a:gd name="connsiteY18" fmla="*/ 2232660 h 233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56360" h="2339340">
                <a:moveTo>
                  <a:pt x="0" y="2232660"/>
                </a:moveTo>
                <a:lnTo>
                  <a:pt x="22860" y="2331720"/>
                </a:lnTo>
                <a:lnTo>
                  <a:pt x="22860" y="2331720"/>
                </a:lnTo>
                <a:lnTo>
                  <a:pt x="99060" y="2339340"/>
                </a:lnTo>
                <a:lnTo>
                  <a:pt x="114300" y="2301240"/>
                </a:lnTo>
                <a:lnTo>
                  <a:pt x="358140" y="1524000"/>
                </a:lnTo>
                <a:lnTo>
                  <a:pt x="518160" y="1150620"/>
                </a:lnTo>
                <a:lnTo>
                  <a:pt x="586740" y="1028700"/>
                </a:lnTo>
                <a:lnTo>
                  <a:pt x="678180" y="990600"/>
                </a:lnTo>
                <a:lnTo>
                  <a:pt x="769620" y="990600"/>
                </a:lnTo>
                <a:lnTo>
                  <a:pt x="838200" y="1059180"/>
                </a:lnTo>
                <a:lnTo>
                  <a:pt x="1356360" y="1988820"/>
                </a:lnTo>
                <a:lnTo>
                  <a:pt x="1104900" y="975360"/>
                </a:lnTo>
                <a:lnTo>
                  <a:pt x="883920" y="274320"/>
                </a:lnTo>
                <a:lnTo>
                  <a:pt x="723900" y="0"/>
                </a:lnTo>
                <a:lnTo>
                  <a:pt x="655320" y="0"/>
                </a:lnTo>
                <a:lnTo>
                  <a:pt x="571500" y="68580"/>
                </a:lnTo>
                <a:lnTo>
                  <a:pt x="457200" y="342900"/>
                </a:lnTo>
                <a:lnTo>
                  <a:pt x="0" y="2232660"/>
                </a:lnTo>
                <a:close/>
              </a:path>
            </a:pathLst>
          </a:custGeom>
          <a:gradFill>
            <a:gsLst>
              <a:gs pos="0">
                <a:srgbClr val="DDEBCF"/>
              </a:gs>
              <a:gs pos="50000">
                <a:srgbClr val="9CB86E"/>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4892040" y="1996440"/>
            <a:ext cx="1440180" cy="2773680"/>
          </a:xfrm>
          <a:custGeom>
            <a:avLst/>
            <a:gdLst>
              <a:gd name="connsiteX0" fmla="*/ 0 w 1440180"/>
              <a:gd name="connsiteY0" fmla="*/ 2773680 h 2773680"/>
              <a:gd name="connsiteX1" fmla="*/ 121920 w 1440180"/>
              <a:gd name="connsiteY1" fmla="*/ 2682240 h 2773680"/>
              <a:gd name="connsiteX2" fmla="*/ 769620 w 1440180"/>
              <a:gd name="connsiteY2" fmla="*/ 1653540 h 2773680"/>
              <a:gd name="connsiteX3" fmla="*/ 1036320 w 1440180"/>
              <a:gd name="connsiteY3" fmla="*/ 1493520 h 2773680"/>
              <a:gd name="connsiteX4" fmla="*/ 1219200 w 1440180"/>
              <a:gd name="connsiteY4" fmla="*/ 1447800 h 2773680"/>
              <a:gd name="connsiteX5" fmla="*/ 1303020 w 1440180"/>
              <a:gd name="connsiteY5" fmla="*/ 1470660 h 2773680"/>
              <a:gd name="connsiteX6" fmla="*/ 1440180 w 1440180"/>
              <a:gd name="connsiteY6" fmla="*/ 1638300 h 2773680"/>
              <a:gd name="connsiteX7" fmla="*/ 1295400 w 1440180"/>
              <a:gd name="connsiteY7" fmla="*/ 960120 h 2773680"/>
              <a:gd name="connsiteX8" fmla="*/ 1234440 w 1440180"/>
              <a:gd name="connsiteY8" fmla="*/ 906780 h 2773680"/>
              <a:gd name="connsiteX9" fmla="*/ 1150620 w 1440180"/>
              <a:gd name="connsiteY9" fmla="*/ 891540 h 2773680"/>
              <a:gd name="connsiteX10" fmla="*/ 944880 w 1440180"/>
              <a:gd name="connsiteY10" fmla="*/ 1013460 h 2773680"/>
              <a:gd name="connsiteX11" fmla="*/ 822960 w 1440180"/>
              <a:gd name="connsiteY11" fmla="*/ 1028700 h 2773680"/>
              <a:gd name="connsiteX12" fmla="*/ 739140 w 1440180"/>
              <a:gd name="connsiteY12" fmla="*/ 693420 h 2773680"/>
              <a:gd name="connsiteX13" fmla="*/ 670560 w 1440180"/>
              <a:gd name="connsiteY13" fmla="*/ 205740 h 2773680"/>
              <a:gd name="connsiteX14" fmla="*/ 617220 w 1440180"/>
              <a:gd name="connsiteY14" fmla="*/ 0 h 2773680"/>
              <a:gd name="connsiteX15" fmla="*/ 617220 w 1440180"/>
              <a:gd name="connsiteY15" fmla="*/ 0 h 2773680"/>
              <a:gd name="connsiteX16" fmla="*/ 563880 w 1440180"/>
              <a:gd name="connsiteY16" fmla="*/ 7620 h 2773680"/>
              <a:gd name="connsiteX17" fmla="*/ 525780 w 1440180"/>
              <a:gd name="connsiteY17" fmla="*/ 45720 h 2773680"/>
              <a:gd name="connsiteX18" fmla="*/ 0 w 1440180"/>
              <a:gd name="connsiteY18" fmla="*/ 2773680 h 277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40180" h="2773680">
                <a:moveTo>
                  <a:pt x="0" y="2773680"/>
                </a:moveTo>
                <a:lnTo>
                  <a:pt x="121920" y="2682240"/>
                </a:lnTo>
                <a:lnTo>
                  <a:pt x="769620" y="1653540"/>
                </a:lnTo>
                <a:lnTo>
                  <a:pt x="1036320" y="1493520"/>
                </a:lnTo>
                <a:lnTo>
                  <a:pt x="1219200" y="1447800"/>
                </a:lnTo>
                <a:lnTo>
                  <a:pt x="1303020" y="1470660"/>
                </a:lnTo>
                <a:lnTo>
                  <a:pt x="1440180" y="1638300"/>
                </a:lnTo>
                <a:lnTo>
                  <a:pt x="1295400" y="960120"/>
                </a:lnTo>
                <a:lnTo>
                  <a:pt x="1234440" y="906780"/>
                </a:lnTo>
                <a:lnTo>
                  <a:pt x="1150620" y="891540"/>
                </a:lnTo>
                <a:lnTo>
                  <a:pt x="944880" y="1013460"/>
                </a:lnTo>
                <a:lnTo>
                  <a:pt x="822960" y="1028700"/>
                </a:lnTo>
                <a:lnTo>
                  <a:pt x="739140" y="693420"/>
                </a:lnTo>
                <a:lnTo>
                  <a:pt x="670560" y="205740"/>
                </a:lnTo>
                <a:lnTo>
                  <a:pt x="617220" y="0"/>
                </a:lnTo>
                <a:lnTo>
                  <a:pt x="617220" y="0"/>
                </a:lnTo>
                <a:lnTo>
                  <a:pt x="563880" y="7620"/>
                </a:lnTo>
                <a:lnTo>
                  <a:pt x="525780" y="45720"/>
                </a:lnTo>
                <a:lnTo>
                  <a:pt x="0" y="2773680"/>
                </a:lnTo>
                <a:close/>
              </a:path>
            </a:pathLst>
          </a:custGeom>
          <a:gradFill>
            <a:gsLst>
              <a:gs pos="0">
                <a:srgbClr val="DDEBCF"/>
              </a:gs>
              <a:gs pos="50000">
                <a:srgbClr val="9CB86E"/>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p:nvPr/>
        </p:nvSpPr>
        <p:spPr>
          <a:xfrm>
            <a:off x="2438400" y="4030980"/>
            <a:ext cx="883920" cy="1173480"/>
          </a:xfrm>
          <a:custGeom>
            <a:avLst/>
            <a:gdLst>
              <a:gd name="connsiteX0" fmla="*/ 0 w 883920"/>
              <a:gd name="connsiteY0" fmla="*/ 0 h 1173480"/>
              <a:gd name="connsiteX1" fmla="*/ 7620 w 883920"/>
              <a:gd name="connsiteY1" fmla="*/ 601980 h 1173480"/>
              <a:gd name="connsiteX2" fmla="*/ 83820 w 883920"/>
              <a:gd name="connsiteY2" fmla="*/ 922020 h 1173480"/>
              <a:gd name="connsiteX3" fmla="*/ 137160 w 883920"/>
              <a:gd name="connsiteY3" fmla="*/ 1143000 h 1173480"/>
              <a:gd name="connsiteX4" fmla="*/ 205740 w 883920"/>
              <a:gd name="connsiteY4" fmla="*/ 1173480 h 1173480"/>
              <a:gd name="connsiteX5" fmla="*/ 312420 w 883920"/>
              <a:gd name="connsiteY5" fmla="*/ 1082040 h 1173480"/>
              <a:gd name="connsiteX6" fmla="*/ 777240 w 883920"/>
              <a:gd name="connsiteY6" fmla="*/ 205740 h 1173480"/>
              <a:gd name="connsiteX7" fmla="*/ 883920 w 883920"/>
              <a:gd name="connsiteY7" fmla="*/ 45720 h 1173480"/>
              <a:gd name="connsiteX8" fmla="*/ 723900 w 883920"/>
              <a:gd name="connsiteY8" fmla="*/ 129540 h 1173480"/>
              <a:gd name="connsiteX9" fmla="*/ 556260 w 883920"/>
              <a:gd name="connsiteY9" fmla="*/ 182880 h 1173480"/>
              <a:gd name="connsiteX10" fmla="*/ 381000 w 883920"/>
              <a:gd name="connsiteY10" fmla="*/ 236220 h 1173480"/>
              <a:gd name="connsiteX11" fmla="*/ 266700 w 883920"/>
              <a:gd name="connsiteY11" fmla="*/ 236220 h 1173480"/>
              <a:gd name="connsiteX12" fmla="*/ 198120 w 883920"/>
              <a:gd name="connsiteY12" fmla="*/ 228600 h 1173480"/>
              <a:gd name="connsiteX13" fmla="*/ 114300 w 883920"/>
              <a:gd name="connsiteY13" fmla="*/ 175260 h 1173480"/>
              <a:gd name="connsiteX14" fmla="*/ 83820 w 883920"/>
              <a:gd name="connsiteY14" fmla="*/ 114300 h 1173480"/>
              <a:gd name="connsiteX15" fmla="*/ 45720 w 883920"/>
              <a:gd name="connsiteY15" fmla="*/ 53340 h 1173480"/>
              <a:gd name="connsiteX16" fmla="*/ 0 w 883920"/>
              <a:gd name="connsiteY16" fmla="*/ 0 h 117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3920" h="1173480">
                <a:moveTo>
                  <a:pt x="0" y="0"/>
                </a:moveTo>
                <a:lnTo>
                  <a:pt x="7620" y="601980"/>
                </a:lnTo>
                <a:lnTo>
                  <a:pt x="83820" y="922020"/>
                </a:lnTo>
                <a:lnTo>
                  <a:pt x="137160" y="1143000"/>
                </a:lnTo>
                <a:lnTo>
                  <a:pt x="205740" y="1173480"/>
                </a:lnTo>
                <a:lnTo>
                  <a:pt x="312420" y="1082040"/>
                </a:lnTo>
                <a:lnTo>
                  <a:pt x="777240" y="205740"/>
                </a:lnTo>
                <a:lnTo>
                  <a:pt x="883920" y="45720"/>
                </a:lnTo>
                <a:lnTo>
                  <a:pt x="723900" y="129540"/>
                </a:lnTo>
                <a:lnTo>
                  <a:pt x="556260" y="182880"/>
                </a:lnTo>
                <a:lnTo>
                  <a:pt x="381000" y="236220"/>
                </a:lnTo>
                <a:lnTo>
                  <a:pt x="266700" y="236220"/>
                </a:lnTo>
                <a:lnTo>
                  <a:pt x="198120" y="228600"/>
                </a:lnTo>
                <a:lnTo>
                  <a:pt x="114300" y="175260"/>
                </a:lnTo>
                <a:lnTo>
                  <a:pt x="83820" y="114300"/>
                </a:lnTo>
                <a:lnTo>
                  <a:pt x="45720" y="53340"/>
                </a:lnTo>
                <a:lnTo>
                  <a:pt x="0" y="0"/>
                </a:lnTo>
                <a:close/>
              </a:path>
            </a:pathLst>
          </a:custGeom>
          <a:gradFill>
            <a:gsLst>
              <a:gs pos="0">
                <a:srgbClr val="DDEBCF"/>
              </a:gs>
              <a:gs pos="50000">
                <a:srgbClr val="9CB86E"/>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OA </a:t>
            </a:r>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Refugia</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(SOAR) hypothesis</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Freeform 3"/>
          <p:cNvSpPr/>
          <p:nvPr/>
        </p:nvSpPr>
        <p:spPr>
          <a:xfrm>
            <a:off x="4122420" y="3992880"/>
            <a:ext cx="777240" cy="1539240"/>
          </a:xfrm>
          <a:custGeom>
            <a:avLst/>
            <a:gdLst>
              <a:gd name="connsiteX0" fmla="*/ 0 w 777240"/>
              <a:gd name="connsiteY0" fmla="*/ 0 h 1539240"/>
              <a:gd name="connsiteX1" fmla="*/ 274320 w 777240"/>
              <a:gd name="connsiteY1" fmla="*/ 1463040 h 1539240"/>
              <a:gd name="connsiteX2" fmla="*/ 289560 w 777240"/>
              <a:gd name="connsiteY2" fmla="*/ 1501140 h 1539240"/>
              <a:gd name="connsiteX3" fmla="*/ 327660 w 777240"/>
              <a:gd name="connsiteY3" fmla="*/ 1539240 h 1539240"/>
              <a:gd name="connsiteX4" fmla="*/ 342900 w 777240"/>
              <a:gd name="connsiteY4" fmla="*/ 1539240 h 1539240"/>
              <a:gd name="connsiteX5" fmla="*/ 381000 w 777240"/>
              <a:gd name="connsiteY5" fmla="*/ 1501140 h 1539240"/>
              <a:gd name="connsiteX6" fmla="*/ 426720 w 777240"/>
              <a:gd name="connsiteY6" fmla="*/ 1371600 h 1539240"/>
              <a:gd name="connsiteX7" fmla="*/ 472440 w 777240"/>
              <a:gd name="connsiteY7" fmla="*/ 1074420 h 1539240"/>
              <a:gd name="connsiteX8" fmla="*/ 502920 w 777240"/>
              <a:gd name="connsiteY8" fmla="*/ 883920 h 1539240"/>
              <a:gd name="connsiteX9" fmla="*/ 556260 w 777240"/>
              <a:gd name="connsiteY9" fmla="*/ 701040 h 1539240"/>
              <a:gd name="connsiteX10" fmla="*/ 586740 w 777240"/>
              <a:gd name="connsiteY10" fmla="*/ 556260 h 1539240"/>
              <a:gd name="connsiteX11" fmla="*/ 624840 w 777240"/>
              <a:gd name="connsiteY11" fmla="*/ 502920 h 1539240"/>
              <a:gd name="connsiteX12" fmla="*/ 708660 w 777240"/>
              <a:gd name="connsiteY12" fmla="*/ 236220 h 1539240"/>
              <a:gd name="connsiteX13" fmla="*/ 754380 w 777240"/>
              <a:gd name="connsiteY13" fmla="*/ 129540 h 1539240"/>
              <a:gd name="connsiteX14" fmla="*/ 777240 w 777240"/>
              <a:gd name="connsiteY14" fmla="*/ 53340 h 1539240"/>
              <a:gd name="connsiteX15" fmla="*/ 777240 w 777240"/>
              <a:gd name="connsiteY15" fmla="*/ 53340 h 1539240"/>
              <a:gd name="connsiteX16" fmla="*/ 609600 w 777240"/>
              <a:gd name="connsiteY16" fmla="*/ 106680 h 1539240"/>
              <a:gd name="connsiteX17" fmla="*/ 434340 w 777240"/>
              <a:gd name="connsiteY17" fmla="*/ 243840 h 1539240"/>
              <a:gd name="connsiteX18" fmla="*/ 350520 w 777240"/>
              <a:gd name="connsiteY18" fmla="*/ 266700 h 1539240"/>
              <a:gd name="connsiteX19" fmla="*/ 220980 w 777240"/>
              <a:gd name="connsiteY19" fmla="*/ 213360 h 1539240"/>
              <a:gd name="connsiteX20" fmla="*/ 129540 w 777240"/>
              <a:gd name="connsiteY20" fmla="*/ 137160 h 1539240"/>
              <a:gd name="connsiteX21" fmla="*/ 0 w 777240"/>
              <a:gd name="connsiteY21" fmla="*/ 0 h 153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7240" h="1539240">
                <a:moveTo>
                  <a:pt x="0" y="0"/>
                </a:moveTo>
                <a:lnTo>
                  <a:pt x="274320" y="1463040"/>
                </a:lnTo>
                <a:lnTo>
                  <a:pt x="289560" y="1501140"/>
                </a:lnTo>
                <a:lnTo>
                  <a:pt x="327660" y="1539240"/>
                </a:lnTo>
                <a:lnTo>
                  <a:pt x="342900" y="1539240"/>
                </a:lnTo>
                <a:lnTo>
                  <a:pt x="381000" y="1501140"/>
                </a:lnTo>
                <a:lnTo>
                  <a:pt x="426720" y="1371600"/>
                </a:lnTo>
                <a:lnTo>
                  <a:pt x="472440" y="1074420"/>
                </a:lnTo>
                <a:lnTo>
                  <a:pt x="502920" y="883920"/>
                </a:lnTo>
                <a:lnTo>
                  <a:pt x="556260" y="701040"/>
                </a:lnTo>
                <a:lnTo>
                  <a:pt x="586740" y="556260"/>
                </a:lnTo>
                <a:lnTo>
                  <a:pt x="624840" y="502920"/>
                </a:lnTo>
                <a:lnTo>
                  <a:pt x="708660" y="236220"/>
                </a:lnTo>
                <a:lnTo>
                  <a:pt x="754380" y="129540"/>
                </a:lnTo>
                <a:lnTo>
                  <a:pt x="777240" y="53340"/>
                </a:lnTo>
                <a:lnTo>
                  <a:pt x="777240" y="53340"/>
                </a:lnTo>
                <a:lnTo>
                  <a:pt x="609600" y="106680"/>
                </a:lnTo>
                <a:lnTo>
                  <a:pt x="434340" y="243840"/>
                </a:lnTo>
                <a:lnTo>
                  <a:pt x="350520" y="266700"/>
                </a:lnTo>
                <a:lnTo>
                  <a:pt x="220980" y="213360"/>
                </a:lnTo>
                <a:lnTo>
                  <a:pt x="129540" y="137160"/>
                </a:lnTo>
                <a:lnTo>
                  <a:pt x="0" y="0"/>
                </a:lnTo>
                <a:close/>
              </a:path>
            </a:pathLst>
          </a:custGeom>
          <a:gradFill>
            <a:gsLst>
              <a:gs pos="0">
                <a:srgbClr val="DDEBCF"/>
              </a:gs>
              <a:gs pos="50000">
                <a:srgbClr val="9CB86E"/>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5356860" y="3954780"/>
            <a:ext cx="1249680" cy="1485900"/>
          </a:xfrm>
          <a:custGeom>
            <a:avLst/>
            <a:gdLst>
              <a:gd name="connsiteX0" fmla="*/ 0 w 1249680"/>
              <a:gd name="connsiteY0" fmla="*/ 0 h 1485900"/>
              <a:gd name="connsiteX1" fmla="*/ 342900 w 1249680"/>
              <a:gd name="connsiteY1" fmla="*/ 1318260 h 1485900"/>
              <a:gd name="connsiteX2" fmla="*/ 373380 w 1249680"/>
              <a:gd name="connsiteY2" fmla="*/ 1394460 h 1485900"/>
              <a:gd name="connsiteX3" fmla="*/ 419100 w 1249680"/>
              <a:gd name="connsiteY3" fmla="*/ 1463040 h 1485900"/>
              <a:gd name="connsiteX4" fmla="*/ 449580 w 1249680"/>
              <a:gd name="connsiteY4" fmla="*/ 1485900 h 1485900"/>
              <a:gd name="connsiteX5" fmla="*/ 480060 w 1249680"/>
              <a:gd name="connsiteY5" fmla="*/ 1447800 h 1485900"/>
              <a:gd name="connsiteX6" fmla="*/ 510540 w 1249680"/>
              <a:gd name="connsiteY6" fmla="*/ 1386840 h 1485900"/>
              <a:gd name="connsiteX7" fmla="*/ 533400 w 1249680"/>
              <a:gd name="connsiteY7" fmla="*/ 1272540 h 1485900"/>
              <a:gd name="connsiteX8" fmla="*/ 594360 w 1249680"/>
              <a:gd name="connsiteY8" fmla="*/ 967740 h 1485900"/>
              <a:gd name="connsiteX9" fmla="*/ 716280 w 1249680"/>
              <a:gd name="connsiteY9" fmla="*/ 563880 h 1485900"/>
              <a:gd name="connsiteX10" fmla="*/ 716280 w 1249680"/>
              <a:gd name="connsiteY10" fmla="*/ 563880 h 1485900"/>
              <a:gd name="connsiteX11" fmla="*/ 792480 w 1249680"/>
              <a:gd name="connsiteY11" fmla="*/ 541020 h 1485900"/>
              <a:gd name="connsiteX12" fmla="*/ 853440 w 1249680"/>
              <a:gd name="connsiteY12" fmla="*/ 693420 h 1485900"/>
              <a:gd name="connsiteX13" fmla="*/ 899160 w 1249680"/>
              <a:gd name="connsiteY13" fmla="*/ 754380 h 1485900"/>
              <a:gd name="connsiteX14" fmla="*/ 937260 w 1249680"/>
              <a:gd name="connsiteY14" fmla="*/ 746760 h 1485900"/>
              <a:gd name="connsiteX15" fmla="*/ 1036320 w 1249680"/>
              <a:gd name="connsiteY15" fmla="*/ 601980 h 1485900"/>
              <a:gd name="connsiteX16" fmla="*/ 1181100 w 1249680"/>
              <a:gd name="connsiteY16" fmla="*/ 304800 h 1485900"/>
              <a:gd name="connsiteX17" fmla="*/ 1249680 w 1249680"/>
              <a:gd name="connsiteY17" fmla="*/ 167640 h 1485900"/>
              <a:gd name="connsiteX18" fmla="*/ 1028700 w 1249680"/>
              <a:gd name="connsiteY18" fmla="*/ 182880 h 1485900"/>
              <a:gd name="connsiteX19" fmla="*/ 1028700 w 1249680"/>
              <a:gd name="connsiteY19" fmla="*/ 182880 h 1485900"/>
              <a:gd name="connsiteX20" fmla="*/ 929640 w 1249680"/>
              <a:gd name="connsiteY20" fmla="*/ 190500 h 1485900"/>
              <a:gd name="connsiteX21" fmla="*/ 807720 w 1249680"/>
              <a:gd name="connsiteY21" fmla="*/ 289560 h 1485900"/>
              <a:gd name="connsiteX22" fmla="*/ 762000 w 1249680"/>
              <a:gd name="connsiteY22" fmla="*/ 327660 h 1485900"/>
              <a:gd name="connsiteX23" fmla="*/ 678180 w 1249680"/>
              <a:gd name="connsiteY23" fmla="*/ 259080 h 1485900"/>
              <a:gd name="connsiteX24" fmla="*/ 640080 w 1249680"/>
              <a:gd name="connsiteY24" fmla="*/ 175260 h 1485900"/>
              <a:gd name="connsiteX25" fmla="*/ 586740 w 1249680"/>
              <a:gd name="connsiteY25" fmla="*/ 144780 h 1485900"/>
              <a:gd name="connsiteX26" fmla="*/ 449580 w 1249680"/>
              <a:gd name="connsiteY26" fmla="*/ 198120 h 1485900"/>
              <a:gd name="connsiteX27" fmla="*/ 396240 w 1249680"/>
              <a:gd name="connsiteY27" fmla="*/ 190500 h 1485900"/>
              <a:gd name="connsiteX28" fmla="*/ 76200 w 1249680"/>
              <a:gd name="connsiteY28" fmla="*/ 30480 h 1485900"/>
              <a:gd name="connsiteX29" fmla="*/ 0 w 1249680"/>
              <a:gd name="connsiteY29"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49680" h="1485900">
                <a:moveTo>
                  <a:pt x="0" y="0"/>
                </a:moveTo>
                <a:lnTo>
                  <a:pt x="342900" y="1318260"/>
                </a:lnTo>
                <a:lnTo>
                  <a:pt x="373380" y="1394460"/>
                </a:lnTo>
                <a:lnTo>
                  <a:pt x="419100" y="1463040"/>
                </a:lnTo>
                <a:lnTo>
                  <a:pt x="449580" y="1485900"/>
                </a:lnTo>
                <a:lnTo>
                  <a:pt x="480060" y="1447800"/>
                </a:lnTo>
                <a:lnTo>
                  <a:pt x="510540" y="1386840"/>
                </a:lnTo>
                <a:lnTo>
                  <a:pt x="533400" y="1272540"/>
                </a:lnTo>
                <a:lnTo>
                  <a:pt x="594360" y="967740"/>
                </a:lnTo>
                <a:lnTo>
                  <a:pt x="716280" y="563880"/>
                </a:lnTo>
                <a:lnTo>
                  <a:pt x="716280" y="563880"/>
                </a:lnTo>
                <a:lnTo>
                  <a:pt x="792480" y="541020"/>
                </a:lnTo>
                <a:lnTo>
                  <a:pt x="853440" y="693420"/>
                </a:lnTo>
                <a:lnTo>
                  <a:pt x="899160" y="754380"/>
                </a:lnTo>
                <a:lnTo>
                  <a:pt x="937260" y="746760"/>
                </a:lnTo>
                <a:lnTo>
                  <a:pt x="1036320" y="601980"/>
                </a:lnTo>
                <a:lnTo>
                  <a:pt x="1181100" y="304800"/>
                </a:lnTo>
                <a:lnTo>
                  <a:pt x="1249680" y="167640"/>
                </a:lnTo>
                <a:lnTo>
                  <a:pt x="1028700" y="182880"/>
                </a:lnTo>
                <a:lnTo>
                  <a:pt x="1028700" y="182880"/>
                </a:lnTo>
                <a:lnTo>
                  <a:pt x="929640" y="190500"/>
                </a:lnTo>
                <a:lnTo>
                  <a:pt x="807720" y="289560"/>
                </a:lnTo>
                <a:lnTo>
                  <a:pt x="762000" y="327660"/>
                </a:lnTo>
                <a:lnTo>
                  <a:pt x="678180" y="259080"/>
                </a:lnTo>
                <a:lnTo>
                  <a:pt x="640080" y="175260"/>
                </a:lnTo>
                <a:lnTo>
                  <a:pt x="586740" y="144780"/>
                </a:lnTo>
                <a:lnTo>
                  <a:pt x="449580" y="198120"/>
                </a:lnTo>
                <a:lnTo>
                  <a:pt x="396240" y="190500"/>
                </a:lnTo>
                <a:lnTo>
                  <a:pt x="76200" y="30480"/>
                </a:lnTo>
                <a:lnTo>
                  <a:pt x="0" y="0"/>
                </a:lnTo>
                <a:close/>
              </a:path>
            </a:pathLst>
          </a:custGeom>
          <a:gradFill>
            <a:gsLst>
              <a:gs pos="0">
                <a:srgbClr val="DDEBCF"/>
              </a:gs>
              <a:gs pos="50000">
                <a:srgbClr val="9CB86E"/>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3" cstate="print"/>
          <a:srcRect/>
          <a:stretch>
            <a:fillRect/>
          </a:stretch>
        </p:blipFill>
        <p:spPr bwMode="auto">
          <a:xfrm>
            <a:off x="609600" y="1447800"/>
            <a:ext cx="7218363" cy="4730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371600"/>
            <a:ext cx="7315200" cy="5167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1897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3"/>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27"/>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 grpId="0" animBg="1"/>
      <p:bldP spid="3" grpId="1" animBg="1"/>
      <p:bldP spid="4" grpId="0" animBg="1"/>
      <p:bldP spid="4" grpId="1" animBg="1"/>
      <p:bldP spid="5" grpId="0" animBg="1"/>
      <p:bldP spid="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Conclusions I</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and </a:t>
            </a:r>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macroalgal</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photosynthesis cause </a:t>
            </a:r>
            <a:r>
              <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l</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arge CO</a:t>
            </a:r>
            <a:r>
              <a:rPr lang="en-US" b="1" baseline="-25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drawdown close to shore, especially in upper, middle keys</a:t>
            </a:r>
          </a:p>
          <a:p>
            <a:pPr>
              <a:buNone/>
            </a:pPr>
            <a:endPar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10309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keys pics\P1010082.JPG"/>
          <p:cNvPicPr>
            <a:picLocks noChangeAspect="1" noChangeArrowheads="1"/>
          </p:cNvPicPr>
          <p:nvPr/>
        </p:nvPicPr>
        <p:blipFill>
          <a:blip r:embed="rId2" cstate="print"/>
          <a:srcRect/>
          <a:stretch>
            <a:fillRect/>
          </a:stretch>
        </p:blipFill>
        <p:spPr bwMode="auto">
          <a:xfrm>
            <a:off x="-360362" y="0"/>
            <a:ext cx="9504362" cy="7129463"/>
          </a:xfrm>
          <a:prstGeom prst="rect">
            <a:avLst/>
          </a:prstGeom>
          <a:noFill/>
        </p:spPr>
      </p:pic>
      <p:sp>
        <p:nvSpPr>
          <p:cNvPr id="2"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 101</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85000" lnSpcReduction="10000"/>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Bury up to 50% of production in roots/rhizomes and are net autotrophic (Duarte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2010,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Glob. </a:t>
            </a:r>
            <a:r>
              <a:rPr lang="en-US"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Biogeochem</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Cycl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p>
          <a:p>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CO</a:t>
            </a:r>
            <a:r>
              <a:rPr lang="en-US" sz="2800" baseline="-25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sinks (Duarte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2011,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Ocean Coast Mgt</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p>
          <a:p>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Carbon limited, whereas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macroalgae</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are not (Beer and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Kock</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1996,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MEPS</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p>
          <a:p>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Productivity stimulated with OA (Zimmerman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1997,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MEPS</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Palacios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2007,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MEPS</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Jiang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2010, </a:t>
            </a:r>
            <a:r>
              <a:rPr lang="en-US"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Int. J. Plant Biol</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p>
          <a:p>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lvl="1"/>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High-CO</a:t>
            </a:r>
            <a:r>
              <a:rPr lang="en-US" sz="2400" baseline="-25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increases reproduction, rhizome biomass, vegetative growth of new shoots (Palacios </a:t>
            </a:r>
            <a:r>
              <a:rPr lang="en-US"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et al</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2007, </a:t>
            </a:r>
            <a:r>
              <a:rPr lang="en-US"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MEPS</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800" dirty="0" smtClean="0"/>
          </a:p>
          <a:p>
            <a:endParaRPr lang="en-US" sz="1800" dirty="0" smtClean="0"/>
          </a:p>
          <a:p>
            <a:endParaRPr lang="en-US" sz="1800" dirty="0"/>
          </a:p>
        </p:txBody>
      </p:sp>
      <p:sp>
        <p:nvSpPr>
          <p:cNvPr id="5" name="Rectangle 4"/>
          <p:cNvSpPr/>
          <p:nvPr/>
        </p:nvSpPr>
        <p:spPr>
          <a:xfrm>
            <a:off x="4479635" y="-356651"/>
            <a:ext cx="184730" cy="523220"/>
          </a:xfrm>
          <a:prstGeom prst="rect">
            <a:avLst/>
          </a:prstGeom>
          <a:noFill/>
        </p:spPr>
        <p:txBody>
          <a:bodyPr wrap="none" lIns="91440" tIns="45720" rIns="91440" bIns="45720">
            <a:spAutoFit/>
          </a:bodyPr>
          <a:lstStyle/>
          <a:p>
            <a:pPr algn="ctr"/>
            <a:endParaRPr lang="en-US" sz="28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a:bodyPr>
          <a:lstStyle/>
          <a:p>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Seagrasses</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may create OA </a:t>
            </a:r>
            <a:r>
              <a:rPr lang="en-US"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refugia</a:t>
            </a:r>
            <a:endPar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pPr>
              <a:buNone/>
            </a:pPr>
            <a:endPar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Resilient patch reefs on Florida Reef Tract spatially co-occur with largest CO</a:t>
            </a:r>
            <a:r>
              <a:rPr lang="en-US" b="1" baseline="-25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drawdown</a:t>
            </a:r>
          </a:p>
          <a:p>
            <a:endPar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Low CO</a:t>
            </a:r>
            <a:r>
              <a:rPr lang="en-US" b="1" baseline="-25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and elevated </a:t>
            </a:r>
            <a:r>
              <a:rPr lang="el-GR"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Ω</a:t>
            </a:r>
            <a:r>
              <a:rPr lang="en-US" b="1" baseline="-25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arag</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these sites may be contributing to resilience</a:t>
            </a:r>
          </a:p>
          <a:p>
            <a:pPr>
              <a:buNone/>
            </a:pPr>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Conclusions II</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810" y="142875"/>
            <a:ext cx="8229600" cy="1143000"/>
          </a:xfrm>
        </p:spPr>
        <p:txBody>
          <a:bodyPr/>
          <a:lstStyle/>
          <a:p>
            <a:r>
              <a:rPr lang="en-US" b="1" dirty="0" smtClean="0">
                <a:solidFill>
                  <a:schemeClr val="bg1"/>
                </a:solidFill>
                <a:latin typeface="Times New Roman" pitchFamily="18" charset="0"/>
                <a:cs typeface="Times New Roman" pitchFamily="18" charset="0"/>
              </a:rPr>
              <a:t>Acknowledgements</a:t>
            </a:r>
            <a:endParaRPr lang="en-US" b="1"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3048000"/>
            <a:ext cx="8534400" cy="3200400"/>
          </a:xfrm>
        </p:spPr>
        <p:txBody>
          <a:bodyPr>
            <a:normAutofit/>
          </a:bodyPr>
          <a:lstStyle/>
          <a:p>
            <a:r>
              <a:rPr lang="en-US" sz="48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NOAA’s Ocean Acidification Program</a:t>
            </a:r>
          </a:p>
          <a:p>
            <a:pPr>
              <a:buNone/>
            </a:pPr>
            <a:endPar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Mote “Protect Our Reefs” Grants</a:t>
            </a:r>
            <a:endParaRPr lang="en-US"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2" descr="P:\Coral Reef Program\FY2009\Communications and Outreach\New Logo\crbanner_final.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524000"/>
            <a:ext cx="7995258" cy="1143000"/>
          </a:xfrm>
          <a:prstGeom prst="rect">
            <a:avLst/>
          </a:prstGeom>
          <a:noFill/>
          <a:ln w="254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29400" y="5562600"/>
            <a:ext cx="2093221"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55659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2781</TotalTime>
  <Words>2509</Words>
  <Application>Microsoft Office PowerPoint</Application>
  <PresentationFormat>On-screen Show (4:3)</PresentationFormat>
  <Paragraphs>173</Paragraphs>
  <Slides>17</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Acrobat Document</vt:lpstr>
      <vt:lpstr>Slide 1</vt:lpstr>
      <vt:lpstr>Ocean Acidification</vt:lpstr>
      <vt:lpstr>Florida Reef Tract</vt:lpstr>
      <vt:lpstr>Slide 4</vt:lpstr>
      <vt:lpstr>Seasonal Variability of Florida Reef Tract</vt:lpstr>
      <vt:lpstr>Seasonal Variability of Florida Reef Tract</vt:lpstr>
      <vt:lpstr>Magnitude and Direction of Gradient By Season</vt:lpstr>
      <vt:lpstr>Seagrass and Macroalgae Abundance and Productivity</vt:lpstr>
      <vt:lpstr>High Resolution CO2 Time-Series Cheeca Rocks: Inshore Patch Reef</vt:lpstr>
      <vt:lpstr>SeaFET pH</vt:lpstr>
      <vt:lpstr>High Resolution pH Time-Series</vt:lpstr>
      <vt:lpstr>Time-Series: Upper Keys, 2009-2011</vt:lpstr>
      <vt:lpstr>Seagrass OA Refugia (SOAR) hypothesis</vt:lpstr>
      <vt:lpstr>Conclusions I</vt:lpstr>
      <vt:lpstr>Seagrass 101</vt:lpstr>
      <vt:lpstr>Conclusions II</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Manzello</dc:creator>
  <cp:lastModifiedBy>Derek Manzello</cp:lastModifiedBy>
  <cp:revision>194</cp:revision>
  <cp:lastPrinted>2012-02-18T20:00:14Z</cp:lastPrinted>
  <dcterms:created xsi:type="dcterms:W3CDTF">2012-01-23T19:52:33Z</dcterms:created>
  <dcterms:modified xsi:type="dcterms:W3CDTF">2012-07-12T12:10:29Z</dcterms:modified>
</cp:coreProperties>
</file>